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sldIdLst>
    <p:sldId id="287" r:id="rId2"/>
    <p:sldId id="334" r:id="rId3"/>
    <p:sldId id="401" r:id="rId4"/>
    <p:sldId id="402" r:id="rId5"/>
    <p:sldId id="403" r:id="rId6"/>
    <p:sldId id="404" r:id="rId7"/>
    <p:sldId id="350" r:id="rId8"/>
    <p:sldId id="453" r:id="rId9"/>
    <p:sldId id="406" r:id="rId10"/>
    <p:sldId id="405" r:id="rId11"/>
    <p:sldId id="408" r:id="rId12"/>
    <p:sldId id="409" r:id="rId13"/>
    <p:sldId id="410" r:id="rId14"/>
    <p:sldId id="411" r:id="rId15"/>
    <p:sldId id="412" r:id="rId16"/>
    <p:sldId id="413" r:id="rId17"/>
    <p:sldId id="414" r:id="rId18"/>
    <p:sldId id="415" r:id="rId19"/>
    <p:sldId id="416" r:id="rId20"/>
    <p:sldId id="417" r:id="rId21"/>
    <p:sldId id="418" r:id="rId22"/>
    <p:sldId id="419" r:id="rId23"/>
    <p:sldId id="420" r:id="rId24"/>
    <p:sldId id="421" r:id="rId25"/>
    <p:sldId id="422" r:id="rId26"/>
    <p:sldId id="423" r:id="rId27"/>
    <p:sldId id="424" r:id="rId28"/>
    <p:sldId id="425" r:id="rId29"/>
    <p:sldId id="426" r:id="rId30"/>
    <p:sldId id="427" r:id="rId31"/>
    <p:sldId id="428" r:id="rId32"/>
    <p:sldId id="429" r:id="rId33"/>
    <p:sldId id="430" r:id="rId34"/>
    <p:sldId id="431" r:id="rId35"/>
    <p:sldId id="432" r:id="rId36"/>
    <p:sldId id="433" r:id="rId37"/>
    <p:sldId id="434" r:id="rId38"/>
    <p:sldId id="435" r:id="rId39"/>
    <p:sldId id="436" r:id="rId40"/>
    <p:sldId id="437" r:id="rId41"/>
    <p:sldId id="438" r:id="rId42"/>
    <p:sldId id="439" r:id="rId43"/>
    <p:sldId id="440" r:id="rId44"/>
    <p:sldId id="441" r:id="rId45"/>
    <p:sldId id="442" r:id="rId46"/>
    <p:sldId id="443" r:id="rId47"/>
    <p:sldId id="444" r:id="rId48"/>
    <p:sldId id="445" r:id="rId49"/>
    <p:sldId id="446" r:id="rId50"/>
    <p:sldId id="447" r:id="rId51"/>
    <p:sldId id="448" r:id="rId52"/>
    <p:sldId id="449" r:id="rId53"/>
    <p:sldId id="450" r:id="rId54"/>
    <p:sldId id="451" r:id="rId55"/>
    <p:sldId id="452" r:id="rId56"/>
    <p:sldId id="395" r:id="rId57"/>
  </p:sldIdLst>
  <p:sldSz cx="12192000" cy="6858000"/>
  <p:notesSz cx="6858000" cy="9144000"/>
  <p:custDataLst>
    <p:tags r:id="rId5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4190"/>
    <a:srgbClr val="FFFFFF"/>
    <a:srgbClr val="DC0000"/>
    <a:srgbClr val="990000"/>
    <a:srgbClr val="FF3232"/>
    <a:srgbClr val="DD492B"/>
    <a:srgbClr val="EB613B"/>
    <a:srgbClr val="F234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18" autoAdjust="0"/>
    <p:restoredTop sz="91293" autoAdjust="0"/>
  </p:normalViewPr>
  <p:slideViewPr>
    <p:cSldViewPr snapToGrid="0">
      <p:cViewPr varScale="1">
        <p:scale>
          <a:sx n="115" d="100"/>
          <a:sy n="115" d="100"/>
        </p:scale>
        <p:origin x="21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gs" Target="tags/tag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6B8C1D-5DDE-45B0-8602-4CACDF397E89}" type="datetimeFigureOut">
              <a:rPr lang="zh-CN" altLang="en-US" smtClean="0"/>
              <a:t>2021/3/23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05D85F-4392-4135-93FD-966BA6EE7734}" type="slidenum">
              <a:rPr lang="zh-CN" altLang="en-US" smtClean="0"/>
              <a:t>‹#›</a:t>
            </a:fld>
            <a:endParaRPr lang="zh-CN" altLang="en-US"/>
          </a:p>
        </p:txBody>
      </p:sp>
    </p:spTree>
    <p:extLst>
      <p:ext uri="{BB962C8B-B14F-4D97-AF65-F5344CB8AC3E}">
        <p14:creationId xmlns:p14="http://schemas.microsoft.com/office/powerpoint/2010/main" val="23549222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F05D85F-4392-4135-93FD-966BA6EE7734}" type="slidenum">
              <a:rPr lang="zh-CN" altLang="en-US" smtClean="0"/>
              <a:t>1</a:t>
            </a:fld>
            <a:endParaRPr lang="zh-CN" altLang="en-US"/>
          </a:p>
        </p:txBody>
      </p:sp>
    </p:spTree>
    <p:extLst>
      <p:ext uri="{BB962C8B-B14F-4D97-AF65-F5344CB8AC3E}">
        <p14:creationId xmlns:p14="http://schemas.microsoft.com/office/powerpoint/2010/main" val="30139631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48</a:t>
            </a:fld>
            <a:endParaRPr lang="zh-CN" altLang="en-US"/>
          </a:p>
        </p:txBody>
      </p:sp>
    </p:spTree>
    <p:extLst>
      <p:ext uri="{BB962C8B-B14F-4D97-AF65-F5344CB8AC3E}">
        <p14:creationId xmlns:p14="http://schemas.microsoft.com/office/powerpoint/2010/main" val="23272067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49</a:t>
            </a:fld>
            <a:endParaRPr lang="zh-CN" altLang="en-US"/>
          </a:p>
        </p:txBody>
      </p:sp>
    </p:spTree>
    <p:extLst>
      <p:ext uri="{BB962C8B-B14F-4D97-AF65-F5344CB8AC3E}">
        <p14:creationId xmlns:p14="http://schemas.microsoft.com/office/powerpoint/2010/main" val="18224437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50</a:t>
            </a:fld>
            <a:endParaRPr lang="zh-CN" altLang="en-US"/>
          </a:p>
        </p:txBody>
      </p:sp>
    </p:spTree>
    <p:extLst>
      <p:ext uri="{BB962C8B-B14F-4D97-AF65-F5344CB8AC3E}">
        <p14:creationId xmlns:p14="http://schemas.microsoft.com/office/powerpoint/2010/main" val="17514611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51</a:t>
            </a:fld>
            <a:endParaRPr lang="zh-CN" altLang="en-US"/>
          </a:p>
        </p:txBody>
      </p:sp>
    </p:spTree>
    <p:extLst>
      <p:ext uri="{BB962C8B-B14F-4D97-AF65-F5344CB8AC3E}">
        <p14:creationId xmlns:p14="http://schemas.microsoft.com/office/powerpoint/2010/main" val="8831797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52</a:t>
            </a:fld>
            <a:endParaRPr lang="zh-CN" altLang="en-US"/>
          </a:p>
        </p:txBody>
      </p:sp>
    </p:spTree>
    <p:extLst>
      <p:ext uri="{BB962C8B-B14F-4D97-AF65-F5344CB8AC3E}">
        <p14:creationId xmlns:p14="http://schemas.microsoft.com/office/powerpoint/2010/main" val="1517730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53</a:t>
            </a:fld>
            <a:endParaRPr lang="zh-CN" altLang="en-US"/>
          </a:p>
        </p:txBody>
      </p:sp>
    </p:spTree>
    <p:extLst>
      <p:ext uri="{BB962C8B-B14F-4D97-AF65-F5344CB8AC3E}">
        <p14:creationId xmlns:p14="http://schemas.microsoft.com/office/powerpoint/2010/main" val="32410428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54</a:t>
            </a:fld>
            <a:endParaRPr lang="zh-CN" altLang="en-US"/>
          </a:p>
        </p:txBody>
      </p:sp>
    </p:spTree>
    <p:extLst>
      <p:ext uri="{BB962C8B-B14F-4D97-AF65-F5344CB8AC3E}">
        <p14:creationId xmlns:p14="http://schemas.microsoft.com/office/powerpoint/2010/main" val="25519537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55</a:t>
            </a:fld>
            <a:endParaRPr lang="zh-CN" altLang="en-US"/>
          </a:p>
        </p:txBody>
      </p:sp>
    </p:spTree>
    <p:extLst>
      <p:ext uri="{BB962C8B-B14F-4D97-AF65-F5344CB8AC3E}">
        <p14:creationId xmlns:p14="http://schemas.microsoft.com/office/powerpoint/2010/main" val="29338118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7ADB20A9-D41A-4FC4-B096-05C165E1A1A1}" type="slidenum">
              <a:rPr lang="zh-CN" altLang="en-US" smtClean="0"/>
              <a:t>56</a:t>
            </a:fld>
            <a:endParaRPr lang="zh-CN" altLang="en-US"/>
          </a:p>
        </p:txBody>
      </p:sp>
    </p:spTree>
    <p:extLst>
      <p:ext uri="{BB962C8B-B14F-4D97-AF65-F5344CB8AC3E}">
        <p14:creationId xmlns:p14="http://schemas.microsoft.com/office/powerpoint/2010/main" val="2494904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2</a:t>
            </a:fld>
            <a:endParaRPr lang="zh-CN" altLang="en-US"/>
          </a:p>
        </p:txBody>
      </p:sp>
    </p:spTree>
    <p:extLst>
      <p:ext uri="{BB962C8B-B14F-4D97-AF65-F5344CB8AC3E}">
        <p14:creationId xmlns:p14="http://schemas.microsoft.com/office/powerpoint/2010/main" val="600102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5</a:t>
            </a:fld>
            <a:endParaRPr lang="zh-CN" altLang="en-US"/>
          </a:p>
        </p:txBody>
      </p:sp>
    </p:spTree>
    <p:extLst>
      <p:ext uri="{BB962C8B-B14F-4D97-AF65-F5344CB8AC3E}">
        <p14:creationId xmlns:p14="http://schemas.microsoft.com/office/powerpoint/2010/main" val="4254045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28</a:t>
            </a:fld>
            <a:endParaRPr lang="zh-CN" altLang="en-US"/>
          </a:p>
        </p:txBody>
      </p:sp>
    </p:spTree>
    <p:extLst>
      <p:ext uri="{BB962C8B-B14F-4D97-AF65-F5344CB8AC3E}">
        <p14:creationId xmlns:p14="http://schemas.microsoft.com/office/powerpoint/2010/main" val="2434324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37</a:t>
            </a:fld>
            <a:endParaRPr lang="zh-CN" altLang="en-US"/>
          </a:p>
        </p:txBody>
      </p:sp>
    </p:spTree>
    <p:extLst>
      <p:ext uri="{BB962C8B-B14F-4D97-AF65-F5344CB8AC3E}">
        <p14:creationId xmlns:p14="http://schemas.microsoft.com/office/powerpoint/2010/main" val="2937452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44</a:t>
            </a:fld>
            <a:endParaRPr lang="zh-CN" altLang="en-US"/>
          </a:p>
        </p:txBody>
      </p:sp>
    </p:spTree>
    <p:extLst>
      <p:ext uri="{BB962C8B-B14F-4D97-AF65-F5344CB8AC3E}">
        <p14:creationId xmlns:p14="http://schemas.microsoft.com/office/powerpoint/2010/main" val="4065250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45</a:t>
            </a:fld>
            <a:endParaRPr lang="zh-CN" altLang="en-US"/>
          </a:p>
        </p:txBody>
      </p:sp>
    </p:spTree>
    <p:extLst>
      <p:ext uri="{BB962C8B-B14F-4D97-AF65-F5344CB8AC3E}">
        <p14:creationId xmlns:p14="http://schemas.microsoft.com/office/powerpoint/2010/main" val="40073934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46</a:t>
            </a:fld>
            <a:endParaRPr lang="zh-CN" altLang="en-US"/>
          </a:p>
        </p:txBody>
      </p:sp>
    </p:spTree>
    <p:extLst>
      <p:ext uri="{BB962C8B-B14F-4D97-AF65-F5344CB8AC3E}">
        <p14:creationId xmlns:p14="http://schemas.microsoft.com/office/powerpoint/2010/main" val="3743284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05D85F-4392-4135-93FD-966BA6EE7734}" type="slidenum">
              <a:rPr lang="zh-CN" altLang="en-US" smtClean="0"/>
              <a:t>47</a:t>
            </a:fld>
            <a:endParaRPr lang="zh-CN" altLang="en-US"/>
          </a:p>
        </p:txBody>
      </p:sp>
    </p:spTree>
    <p:extLst>
      <p:ext uri="{BB962C8B-B14F-4D97-AF65-F5344CB8AC3E}">
        <p14:creationId xmlns:p14="http://schemas.microsoft.com/office/powerpoint/2010/main" val="104965970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1" name="任意多边形: 形状 20">
            <a:extLst>
              <a:ext uri="{FF2B5EF4-FFF2-40B4-BE49-F238E27FC236}">
                <a16:creationId xmlns:a16="http://schemas.microsoft.com/office/drawing/2014/main" id="{0374BC5D-8BB4-4311-8D2E-1E4EE2B269CF}"/>
              </a:ext>
            </a:extLst>
          </p:cNvPr>
          <p:cNvSpPr/>
          <p:nvPr userDrawn="1"/>
        </p:nvSpPr>
        <p:spPr>
          <a:xfrm rot="10800000">
            <a:off x="63305" y="12462"/>
            <a:ext cx="647115" cy="714715"/>
          </a:xfrm>
          <a:custGeom>
            <a:avLst/>
            <a:gdLst>
              <a:gd name="connsiteX0" fmla="*/ 795997 w 795997"/>
              <a:gd name="connsiteY0" fmla="*/ 787399 h 787399"/>
              <a:gd name="connsiteX1" fmla="*/ 0 w 795997"/>
              <a:gd name="connsiteY1" fmla="*/ 787399 h 787399"/>
              <a:gd name="connsiteX2" fmla="*/ 0 w 795997"/>
              <a:gd name="connsiteY2" fmla="*/ 422274 h 787399"/>
              <a:gd name="connsiteX3" fmla="*/ 397999 w 795997"/>
              <a:gd name="connsiteY3" fmla="*/ 0 h 787399"/>
              <a:gd name="connsiteX4" fmla="*/ 795997 w 795997"/>
              <a:gd name="connsiteY4" fmla="*/ 422274 h 7873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997" h="787399">
                <a:moveTo>
                  <a:pt x="795997" y="787399"/>
                </a:moveTo>
                <a:lnTo>
                  <a:pt x="0" y="787399"/>
                </a:lnTo>
                <a:lnTo>
                  <a:pt x="0" y="422274"/>
                </a:lnTo>
                <a:lnTo>
                  <a:pt x="397999" y="0"/>
                </a:lnTo>
                <a:lnTo>
                  <a:pt x="795997" y="422274"/>
                </a:lnTo>
                <a:close/>
              </a:path>
            </a:pathLst>
          </a:cu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37" name="图片 36">
            <a:extLst>
              <a:ext uri="{FF2B5EF4-FFF2-40B4-BE49-F238E27FC236}">
                <a16:creationId xmlns:a16="http://schemas.microsoft.com/office/drawing/2014/main" id="{30B2B642-A5F8-482C-AE27-56945E909FC7}"/>
              </a:ext>
            </a:extLst>
          </p:cNvPr>
          <p:cNvPicPr>
            <a:picLocks noChangeAspect="1"/>
          </p:cNvPicPr>
          <p:nvPr userDrawn="1"/>
        </p:nvPicPr>
        <p:blipFill>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sharpenSoften amount="-100000"/>
                    </a14:imgEffect>
                    <a14:imgEffect>
                      <a14:colorTemperature colorTemp="11500"/>
                    </a14:imgEffect>
                    <a14:imgEffect>
                      <a14:saturation sat="400000"/>
                    </a14:imgEffect>
                    <a14:imgEffect>
                      <a14:brightnessContrast bright="70000" contrast="-100000"/>
                    </a14:imgEffect>
                  </a14:imgLayer>
                </a14:imgProps>
              </a:ext>
              <a:ext uri="{28A0092B-C50C-407E-A947-70E740481C1C}">
                <a14:useLocalDpi xmlns:a14="http://schemas.microsoft.com/office/drawing/2010/main" val="0"/>
              </a:ext>
            </a:extLst>
          </a:blip>
          <a:stretch>
            <a:fillRect/>
          </a:stretch>
        </p:blipFill>
        <p:spPr>
          <a:xfrm>
            <a:off x="5647620" y="12456"/>
            <a:ext cx="6544381" cy="6858000"/>
          </a:xfrm>
          <a:prstGeom prst="rect">
            <a:avLst/>
          </a:prstGeom>
          <a:effectLst>
            <a:softEdge rad="0"/>
          </a:effectLst>
        </p:spPr>
      </p:pic>
      <p:pic>
        <p:nvPicPr>
          <p:cNvPr id="36" name="图片 35">
            <a:extLst>
              <a:ext uri="{FF2B5EF4-FFF2-40B4-BE49-F238E27FC236}">
                <a16:creationId xmlns:a16="http://schemas.microsoft.com/office/drawing/2014/main" id="{CCE0230D-982B-448B-A5DE-E791735AFD88}"/>
              </a:ext>
            </a:extLst>
          </p:cNvPr>
          <p:cNvPicPr>
            <a:picLocks noChangeAspect="1"/>
          </p:cNvPicPr>
          <p:nvPr userDrawn="1"/>
        </p:nvPicPr>
        <p:blipFill rotWithShape="1">
          <a:blip r:embed="rId4" cstate="print">
            <a:duotone>
              <a:schemeClr val="accent2">
                <a:shade val="45000"/>
                <a:satMod val="135000"/>
              </a:schemeClr>
              <a:prstClr val="white"/>
            </a:duotone>
            <a:extLst>
              <a:ext uri="{BEBA8EAE-BF5A-486C-A8C5-ECC9F3942E4B}">
                <a14:imgProps xmlns:a14="http://schemas.microsoft.com/office/drawing/2010/main">
                  <a14:imgLayer r:embed="rId3">
                    <a14:imgEffect>
                      <a14:sharpenSoften amount="-100000"/>
                    </a14:imgEffect>
                    <a14:imgEffect>
                      <a14:colorTemperature colorTemp="4699"/>
                    </a14:imgEffect>
                    <a14:imgEffect>
                      <a14:saturation sat="400000"/>
                    </a14:imgEffect>
                    <a14:imgEffect>
                      <a14:brightnessContrast bright="-100000" contrast="-100000"/>
                    </a14:imgEffect>
                  </a14:imgLayer>
                </a14:imgProps>
              </a:ext>
              <a:ext uri="{28A0092B-C50C-407E-A947-70E740481C1C}">
                <a14:useLocalDpi xmlns:a14="http://schemas.microsoft.com/office/drawing/2010/main" val="0"/>
              </a:ext>
            </a:extLst>
          </a:blip>
          <a:srcRect l="22335"/>
          <a:stretch/>
        </p:blipFill>
        <p:spPr>
          <a:xfrm>
            <a:off x="19976" y="0"/>
            <a:ext cx="5627645" cy="6858000"/>
          </a:xfrm>
          <a:prstGeom prst="rect">
            <a:avLst/>
          </a:prstGeom>
          <a:noFill/>
          <a:effectLst>
            <a:outerShdw blurRad="1270000" algn="ctr" rotWithShape="0">
              <a:srgbClr val="000000">
                <a:alpha val="0"/>
              </a:srgbClr>
            </a:outerShdw>
            <a:reflection endPos="0" dir="5400000" sy="-100000" algn="bl" rotWithShape="0"/>
            <a:softEdge rad="0"/>
          </a:effectLst>
        </p:spPr>
      </p:pic>
      <p:sp>
        <p:nvSpPr>
          <p:cNvPr id="2" name="标题 1">
            <a:extLst>
              <a:ext uri="{FF2B5EF4-FFF2-40B4-BE49-F238E27FC236}">
                <a16:creationId xmlns:a16="http://schemas.microsoft.com/office/drawing/2014/main" id="{65218728-E8FA-46FB-8D16-D90975DBDA1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dirty="0"/>
              <a:t>单击此处编辑母版标题样式</a:t>
            </a:r>
          </a:p>
        </p:txBody>
      </p:sp>
      <p:sp>
        <p:nvSpPr>
          <p:cNvPr id="3" name="副标题 2">
            <a:extLst>
              <a:ext uri="{FF2B5EF4-FFF2-40B4-BE49-F238E27FC236}">
                <a16:creationId xmlns:a16="http://schemas.microsoft.com/office/drawing/2014/main" id="{5621DBB7-B5DE-44CB-AC0D-09B34344AB1E}"/>
              </a:ext>
            </a:extLst>
          </p:cNvPr>
          <p:cNvSpPr>
            <a:spLocks noGrp="1"/>
          </p:cNvSpPr>
          <p:nvPr>
            <p:ph type="subTitle" idx="1"/>
          </p:nvPr>
        </p:nvSpPr>
        <p:spPr>
          <a:xfrm>
            <a:off x="1524000" y="3602038"/>
            <a:ext cx="9144000" cy="1655762"/>
          </a:xfrm>
        </p:spPr>
        <p:txBody>
          <a:bodyPr/>
          <a:lstStyle>
            <a:lvl1pPr marL="0" indent="0" algn="ctr">
              <a:buNone/>
              <a:defRPr sz="2400"/>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E67E426-BAE5-4957-9B1D-A5F7C4A52366}"/>
              </a:ext>
            </a:extLst>
          </p:cNvPr>
          <p:cNvSpPr>
            <a:spLocks noGrp="1"/>
          </p:cNvSpPr>
          <p:nvPr>
            <p:ph type="dt" sz="half" idx="10"/>
          </p:nvPr>
        </p:nvSpPr>
        <p:spPr>
          <a:xfrm>
            <a:off x="838200" y="6356356"/>
            <a:ext cx="2743200" cy="365125"/>
          </a:xfrm>
        </p:spPr>
        <p:txBody>
          <a:bodyPr/>
          <a:lstStyle/>
          <a:p>
            <a:fld id="{3C4D8C20-93F1-4DFC-BFB6-589D8282B412}" type="datetime1">
              <a:rPr lang="zh-CN" altLang="en-US" smtClean="0"/>
              <a:t>2021/3/23</a:t>
            </a:fld>
            <a:endParaRPr lang="zh-CN" altLang="en-US" dirty="0"/>
          </a:p>
        </p:txBody>
      </p:sp>
      <p:sp>
        <p:nvSpPr>
          <p:cNvPr id="5" name="页脚占位符 4">
            <a:extLst>
              <a:ext uri="{FF2B5EF4-FFF2-40B4-BE49-F238E27FC236}">
                <a16:creationId xmlns:a16="http://schemas.microsoft.com/office/drawing/2014/main" id="{151DEC33-DC0D-4465-B349-5A7064641532}"/>
              </a:ext>
            </a:extLst>
          </p:cNvPr>
          <p:cNvSpPr>
            <a:spLocks noGrp="1"/>
          </p:cNvSpPr>
          <p:nvPr>
            <p:ph type="ftr" sz="quarter" idx="11"/>
          </p:nvPr>
        </p:nvSpPr>
        <p:spPr/>
        <p:txBody>
          <a:bodyPr/>
          <a:lstStyle/>
          <a:p>
            <a:endParaRPr lang="zh-CN" altLang="en-US" dirty="0"/>
          </a:p>
        </p:txBody>
      </p:sp>
      <p:grpSp>
        <p:nvGrpSpPr>
          <p:cNvPr id="33" name="组合 32">
            <a:extLst>
              <a:ext uri="{FF2B5EF4-FFF2-40B4-BE49-F238E27FC236}">
                <a16:creationId xmlns:a16="http://schemas.microsoft.com/office/drawing/2014/main" id="{50CA2F03-2133-4D53-B05E-E1E497B72E05}"/>
              </a:ext>
            </a:extLst>
          </p:cNvPr>
          <p:cNvGrpSpPr/>
          <p:nvPr userDrawn="1"/>
        </p:nvGrpSpPr>
        <p:grpSpPr>
          <a:xfrm>
            <a:off x="236717" y="171254"/>
            <a:ext cx="361403" cy="265646"/>
            <a:chOff x="5446713" y="5784850"/>
            <a:chExt cx="557213" cy="409576"/>
          </a:xfrm>
          <a:solidFill>
            <a:schemeClr val="bg1"/>
          </a:solidFill>
        </p:grpSpPr>
        <p:sp>
          <p:nvSpPr>
            <p:cNvPr id="34" name="Freeform 61">
              <a:extLst>
                <a:ext uri="{FF2B5EF4-FFF2-40B4-BE49-F238E27FC236}">
                  <a16:creationId xmlns:a16="http://schemas.microsoft.com/office/drawing/2014/main" id="{3723E9BC-E4C4-4937-95CC-440BB3050187}"/>
                </a:ext>
              </a:extLst>
            </p:cNvPr>
            <p:cNvSpPr>
              <a:spLocks/>
            </p:cNvSpPr>
            <p:nvPr/>
          </p:nvSpPr>
          <p:spPr bwMode="auto">
            <a:xfrm>
              <a:off x="5446713" y="5784850"/>
              <a:ext cx="390525" cy="369888"/>
            </a:xfrm>
            <a:custGeom>
              <a:avLst/>
              <a:gdLst>
                <a:gd name="T0" fmla="*/ 67 w 182"/>
                <a:gd name="T1" fmla="*/ 128 h 173"/>
                <a:gd name="T2" fmla="*/ 65 w 182"/>
                <a:gd name="T3" fmla="*/ 128 h 173"/>
                <a:gd name="T4" fmla="*/ 64 w 182"/>
                <a:gd name="T5" fmla="*/ 128 h 173"/>
                <a:gd name="T6" fmla="*/ 41 w 182"/>
                <a:gd name="T7" fmla="*/ 137 h 173"/>
                <a:gd name="T8" fmla="*/ 47 w 182"/>
                <a:gd name="T9" fmla="*/ 120 h 173"/>
                <a:gd name="T10" fmla="*/ 42 w 182"/>
                <a:gd name="T11" fmla="*/ 117 h 173"/>
                <a:gd name="T12" fmla="*/ 17 w 182"/>
                <a:gd name="T13" fmla="*/ 74 h 173"/>
                <a:gd name="T14" fmla="*/ 98 w 182"/>
                <a:gd name="T15" fmla="*/ 16 h 173"/>
                <a:gd name="T16" fmla="*/ 159 w 182"/>
                <a:gd name="T17" fmla="*/ 36 h 173"/>
                <a:gd name="T18" fmla="*/ 170 w 182"/>
                <a:gd name="T19" fmla="*/ 36 h 173"/>
                <a:gd name="T20" fmla="*/ 182 w 182"/>
                <a:gd name="T21" fmla="*/ 36 h 173"/>
                <a:gd name="T22" fmla="*/ 98 w 182"/>
                <a:gd name="T23" fmla="*/ 0 h 173"/>
                <a:gd name="T24" fmla="*/ 0 w 182"/>
                <a:gd name="T25" fmla="*/ 74 h 173"/>
                <a:gd name="T26" fmla="*/ 27 w 182"/>
                <a:gd name="T27" fmla="*/ 126 h 173"/>
                <a:gd name="T28" fmla="*/ 11 w 182"/>
                <a:gd name="T29" fmla="*/ 173 h 173"/>
                <a:gd name="T30" fmla="*/ 30 w 182"/>
                <a:gd name="T31" fmla="*/ 162 h 173"/>
                <a:gd name="T32" fmla="*/ 64 w 182"/>
                <a:gd name="T33" fmla="*/ 145 h 173"/>
                <a:gd name="T34" fmla="*/ 86 w 182"/>
                <a:gd name="T35" fmla="*/ 149 h 173"/>
                <a:gd name="T36" fmla="*/ 76 w 182"/>
                <a:gd name="T37" fmla="*/ 130 h 173"/>
                <a:gd name="T38" fmla="*/ 67 w 182"/>
                <a:gd name="T39" fmla="*/ 128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2" h="173">
                  <a:moveTo>
                    <a:pt x="67" y="128"/>
                  </a:moveTo>
                  <a:cubicBezTo>
                    <a:pt x="65" y="128"/>
                    <a:pt x="65" y="128"/>
                    <a:pt x="65" y="128"/>
                  </a:cubicBezTo>
                  <a:cubicBezTo>
                    <a:pt x="64" y="128"/>
                    <a:pt x="64" y="128"/>
                    <a:pt x="64" y="128"/>
                  </a:cubicBezTo>
                  <a:cubicBezTo>
                    <a:pt x="62" y="128"/>
                    <a:pt x="59" y="128"/>
                    <a:pt x="41" y="137"/>
                  </a:cubicBezTo>
                  <a:cubicBezTo>
                    <a:pt x="47" y="120"/>
                    <a:pt x="47" y="120"/>
                    <a:pt x="47" y="120"/>
                  </a:cubicBezTo>
                  <a:cubicBezTo>
                    <a:pt x="42" y="117"/>
                    <a:pt x="42" y="117"/>
                    <a:pt x="42" y="117"/>
                  </a:cubicBezTo>
                  <a:cubicBezTo>
                    <a:pt x="26" y="105"/>
                    <a:pt x="17" y="90"/>
                    <a:pt x="17" y="74"/>
                  </a:cubicBezTo>
                  <a:cubicBezTo>
                    <a:pt x="17" y="42"/>
                    <a:pt x="53" y="16"/>
                    <a:pt x="98" y="16"/>
                  </a:cubicBezTo>
                  <a:cubicBezTo>
                    <a:pt x="122" y="16"/>
                    <a:pt x="144" y="24"/>
                    <a:pt x="159" y="36"/>
                  </a:cubicBezTo>
                  <a:cubicBezTo>
                    <a:pt x="163" y="36"/>
                    <a:pt x="167" y="36"/>
                    <a:pt x="170" y="36"/>
                  </a:cubicBezTo>
                  <a:cubicBezTo>
                    <a:pt x="174" y="36"/>
                    <a:pt x="178" y="36"/>
                    <a:pt x="182" y="36"/>
                  </a:cubicBezTo>
                  <a:cubicBezTo>
                    <a:pt x="165" y="14"/>
                    <a:pt x="134" y="0"/>
                    <a:pt x="98" y="0"/>
                  </a:cubicBezTo>
                  <a:cubicBezTo>
                    <a:pt x="44" y="0"/>
                    <a:pt x="0" y="33"/>
                    <a:pt x="0" y="74"/>
                  </a:cubicBezTo>
                  <a:cubicBezTo>
                    <a:pt x="0" y="94"/>
                    <a:pt x="10" y="113"/>
                    <a:pt x="27" y="126"/>
                  </a:cubicBezTo>
                  <a:cubicBezTo>
                    <a:pt x="11" y="173"/>
                    <a:pt x="11" y="173"/>
                    <a:pt x="11" y="173"/>
                  </a:cubicBezTo>
                  <a:cubicBezTo>
                    <a:pt x="30" y="162"/>
                    <a:pt x="30" y="162"/>
                    <a:pt x="30" y="162"/>
                  </a:cubicBezTo>
                  <a:cubicBezTo>
                    <a:pt x="43" y="155"/>
                    <a:pt x="59" y="147"/>
                    <a:pt x="64" y="145"/>
                  </a:cubicBezTo>
                  <a:cubicBezTo>
                    <a:pt x="71" y="147"/>
                    <a:pt x="79" y="148"/>
                    <a:pt x="86" y="149"/>
                  </a:cubicBezTo>
                  <a:cubicBezTo>
                    <a:pt x="82" y="143"/>
                    <a:pt x="78" y="137"/>
                    <a:pt x="76" y="130"/>
                  </a:cubicBezTo>
                  <a:cubicBezTo>
                    <a:pt x="73" y="130"/>
                    <a:pt x="70" y="129"/>
                    <a:pt x="67"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latin typeface="+mn-ea"/>
              </a:endParaRPr>
            </a:p>
          </p:txBody>
        </p:sp>
        <p:sp>
          <p:nvSpPr>
            <p:cNvPr id="35" name="Freeform 62">
              <a:extLst>
                <a:ext uri="{FF2B5EF4-FFF2-40B4-BE49-F238E27FC236}">
                  <a16:creationId xmlns:a16="http://schemas.microsoft.com/office/drawing/2014/main" id="{4AFE75CD-6B1C-4091-ACC0-8165A52BC3B2}"/>
                </a:ext>
              </a:extLst>
            </p:cNvPr>
            <p:cNvSpPr>
              <a:spLocks noEditPoints="1"/>
            </p:cNvSpPr>
            <p:nvPr/>
          </p:nvSpPr>
          <p:spPr bwMode="auto">
            <a:xfrm>
              <a:off x="5621338" y="5878513"/>
              <a:ext cx="382588" cy="315913"/>
            </a:xfrm>
            <a:custGeom>
              <a:avLst/>
              <a:gdLst>
                <a:gd name="T0" fmla="*/ 179 w 179"/>
                <a:gd name="T1" fmla="*/ 66 h 147"/>
                <a:gd name="T2" fmla="*/ 89 w 179"/>
                <a:gd name="T3" fmla="*/ 0 h 147"/>
                <a:gd name="T4" fmla="*/ 0 w 179"/>
                <a:gd name="T5" fmla="*/ 66 h 147"/>
                <a:gd name="T6" fmla="*/ 89 w 179"/>
                <a:gd name="T7" fmla="*/ 133 h 147"/>
                <a:gd name="T8" fmla="*/ 123 w 179"/>
                <a:gd name="T9" fmla="*/ 128 h 147"/>
                <a:gd name="T10" fmla="*/ 161 w 179"/>
                <a:gd name="T11" fmla="*/ 147 h 147"/>
                <a:gd name="T12" fmla="*/ 150 w 179"/>
                <a:gd name="T13" fmla="*/ 115 h 147"/>
                <a:gd name="T14" fmla="*/ 179 w 179"/>
                <a:gd name="T15" fmla="*/ 66 h 147"/>
                <a:gd name="T16" fmla="*/ 137 w 179"/>
                <a:gd name="T17" fmla="*/ 88 h 147"/>
                <a:gd name="T18" fmla="*/ 45 w 179"/>
                <a:gd name="T19" fmla="*/ 88 h 147"/>
                <a:gd name="T20" fmla="*/ 45 w 179"/>
                <a:gd name="T21" fmla="*/ 79 h 147"/>
                <a:gd name="T22" fmla="*/ 137 w 179"/>
                <a:gd name="T23" fmla="*/ 79 h 147"/>
                <a:gd name="T24" fmla="*/ 137 w 179"/>
                <a:gd name="T25" fmla="*/ 88 h 147"/>
                <a:gd name="T26" fmla="*/ 137 w 179"/>
                <a:gd name="T27" fmla="*/ 71 h 147"/>
                <a:gd name="T28" fmla="*/ 45 w 179"/>
                <a:gd name="T29" fmla="*/ 71 h 147"/>
                <a:gd name="T30" fmla="*/ 45 w 179"/>
                <a:gd name="T31" fmla="*/ 62 h 147"/>
                <a:gd name="T32" fmla="*/ 137 w 179"/>
                <a:gd name="T33" fmla="*/ 62 h 147"/>
                <a:gd name="T34" fmla="*/ 137 w 179"/>
                <a:gd name="T35" fmla="*/ 71 h 147"/>
                <a:gd name="T36" fmla="*/ 137 w 179"/>
                <a:gd name="T37" fmla="*/ 53 h 147"/>
                <a:gd name="T38" fmla="*/ 45 w 179"/>
                <a:gd name="T39" fmla="*/ 53 h 147"/>
                <a:gd name="T40" fmla="*/ 45 w 179"/>
                <a:gd name="T41" fmla="*/ 45 h 147"/>
                <a:gd name="T42" fmla="*/ 137 w 179"/>
                <a:gd name="T43" fmla="*/ 45 h 147"/>
                <a:gd name="T44" fmla="*/ 137 w 179"/>
                <a:gd name="T45" fmla="*/ 5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9" h="147">
                  <a:moveTo>
                    <a:pt x="179" y="66"/>
                  </a:moveTo>
                  <a:cubicBezTo>
                    <a:pt x="179" y="30"/>
                    <a:pt x="139" y="0"/>
                    <a:pt x="89" y="0"/>
                  </a:cubicBezTo>
                  <a:cubicBezTo>
                    <a:pt x="40" y="0"/>
                    <a:pt x="0" y="30"/>
                    <a:pt x="0" y="66"/>
                  </a:cubicBezTo>
                  <a:cubicBezTo>
                    <a:pt x="0" y="103"/>
                    <a:pt x="40" y="133"/>
                    <a:pt x="89" y="133"/>
                  </a:cubicBezTo>
                  <a:cubicBezTo>
                    <a:pt x="101" y="133"/>
                    <a:pt x="113" y="131"/>
                    <a:pt x="123" y="128"/>
                  </a:cubicBezTo>
                  <a:cubicBezTo>
                    <a:pt x="126" y="127"/>
                    <a:pt x="161" y="147"/>
                    <a:pt x="161" y="147"/>
                  </a:cubicBezTo>
                  <a:cubicBezTo>
                    <a:pt x="150" y="115"/>
                    <a:pt x="150" y="115"/>
                    <a:pt x="150" y="115"/>
                  </a:cubicBezTo>
                  <a:cubicBezTo>
                    <a:pt x="168" y="103"/>
                    <a:pt x="179" y="86"/>
                    <a:pt x="179" y="66"/>
                  </a:cubicBezTo>
                  <a:close/>
                  <a:moveTo>
                    <a:pt x="137" y="88"/>
                  </a:moveTo>
                  <a:cubicBezTo>
                    <a:pt x="45" y="88"/>
                    <a:pt x="45" y="88"/>
                    <a:pt x="45" y="88"/>
                  </a:cubicBezTo>
                  <a:cubicBezTo>
                    <a:pt x="45" y="79"/>
                    <a:pt x="45" y="79"/>
                    <a:pt x="45" y="79"/>
                  </a:cubicBezTo>
                  <a:cubicBezTo>
                    <a:pt x="137" y="79"/>
                    <a:pt x="137" y="79"/>
                    <a:pt x="137" y="79"/>
                  </a:cubicBezTo>
                  <a:lnTo>
                    <a:pt x="137" y="88"/>
                  </a:lnTo>
                  <a:close/>
                  <a:moveTo>
                    <a:pt x="137" y="71"/>
                  </a:moveTo>
                  <a:cubicBezTo>
                    <a:pt x="45" y="71"/>
                    <a:pt x="45" y="71"/>
                    <a:pt x="45" y="71"/>
                  </a:cubicBezTo>
                  <a:cubicBezTo>
                    <a:pt x="45" y="62"/>
                    <a:pt x="45" y="62"/>
                    <a:pt x="45" y="62"/>
                  </a:cubicBezTo>
                  <a:cubicBezTo>
                    <a:pt x="137" y="62"/>
                    <a:pt x="137" y="62"/>
                    <a:pt x="137" y="62"/>
                  </a:cubicBezTo>
                  <a:lnTo>
                    <a:pt x="137" y="71"/>
                  </a:lnTo>
                  <a:close/>
                  <a:moveTo>
                    <a:pt x="137" y="53"/>
                  </a:moveTo>
                  <a:cubicBezTo>
                    <a:pt x="45" y="53"/>
                    <a:pt x="45" y="53"/>
                    <a:pt x="45" y="53"/>
                  </a:cubicBezTo>
                  <a:cubicBezTo>
                    <a:pt x="45" y="45"/>
                    <a:pt x="45" y="45"/>
                    <a:pt x="45" y="45"/>
                  </a:cubicBezTo>
                  <a:cubicBezTo>
                    <a:pt x="137" y="45"/>
                    <a:pt x="137" y="45"/>
                    <a:pt x="137" y="45"/>
                  </a:cubicBezTo>
                  <a:lnTo>
                    <a:pt x="137"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latin typeface="+mn-ea"/>
              </a:endParaRPr>
            </a:p>
          </p:txBody>
        </p:sp>
      </p:grpSp>
      <p:pic>
        <p:nvPicPr>
          <p:cNvPr id="19" name="内容占位符 10">
            <a:extLst>
              <a:ext uri="{FF2B5EF4-FFF2-40B4-BE49-F238E27FC236}">
                <a16:creationId xmlns:a16="http://schemas.microsoft.com/office/drawing/2014/main" id="{5139C7EF-1F5E-4BAD-86F8-BA6EECC3F878}"/>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949293" y="62380"/>
            <a:ext cx="2648803" cy="592589"/>
          </a:xfrm>
          <a:prstGeom prst="rect">
            <a:avLst/>
          </a:prstGeom>
        </p:spPr>
      </p:pic>
      <p:sp>
        <p:nvSpPr>
          <p:cNvPr id="20" name="矩形 19">
            <a:extLst>
              <a:ext uri="{FF2B5EF4-FFF2-40B4-BE49-F238E27FC236}">
                <a16:creationId xmlns:a16="http://schemas.microsoft.com/office/drawing/2014/main" id="{B78DA1FB-74D2-4FB9-983E-C112F550AFD2}"/>
              </a:ext>
            </a:extLst>
          </p:cNvPr>
          <p:cNvSpPr/>
          <p:nvPr userDrawn="1"/>
        </p:nvSpPr>
        <p:spPr>
          <a:xfrm>
            <a:off x="3798277" y="5632"/>
            <a:ext cx="8393723" cy="706072"/>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pic>
        <p:nvPicPr>
          <p:cNvPr id="16" name="图片 15"/>
          <p:cNvPicPr>
            <a:picLocks noChangeAspect="1"/>
          </p:cNvPicPr>
          <p:nvPr userDrawn="1"/>
        </p:nvPicPr>
        <p:blipFill>
          <a:blip r:embed="rId6"/>
          <a:stretch>
            <a:fillRect/>
          </a:stretch>
        </p:blipFill>
        <p:spPr>
          <a:xfrm>
            <a:off x="9762423" y="6185527"/>
            <a:ext cx="2384823" cy="642068"/>
          </a:xfrm>
          <a:prstGeom prst="rect">
            <a:avLst/>
          </a:prstGeom>
        </p:spPr>
      </p:pic>
      <p:sp>
        <p:nvSpPr>
          <p:cNvPr id="17" name="灯片编号占位符 5">
            <a:extLst>
              <a:ext uri="{FF2B5EF4-FFF2-40B4-BE49-F238E27FC236}">
                <a16:creationId xmlns:a16="http://schemas.microsoft.com/office/drawing/2014/main" id="{DC80BF80-68CF-494B-A9E7-7467EE0155B9}"/>
              </a:ext>
            </a:extLst>
          </p:cNvPr>
          <p:cNvSpPr>
            <a:spLocks noGrp="1"/>
          </p:cNvSpPr>
          <p:nvPr>
            <p:ph type="sldNum" sz="quarter" idx="4"/>
          </p:nvPr>
        </p:nvSpPr>
        <p:spPr>
          <a:xfrm>
            <a:off x="161218" y="6469836"/>
            <a:ext cx="2743200" cy="365125"/>
          </a:xfrm>
          <a:prstGeom prst="rect">
            <a:avLst/>
          </a:prstGeom>
        </p:spPr>
        <p:txBody>
          <a:bodyPr vert="horz" lIns="91440" tIns="45720" rIns="91440" bIns="45720" rtlCol="0" anchor="ctr"/>
          <a:lstStyle>
            <a:lvl1pPr algn="l">
              <a:defRPr sz="1800" b="1">
                <a:solidFill>
                  <a:schemeClr val="tx1"/>
                </a:solidFill>
                <a:latin typeface="Times New Roman" panose="02020603050405020304" pitchFamily="18" charset="0"/>
                <a:cs typeface="Times New Roman" panose="02020603050405020304" pitchFamily="18" charset="0"/>
              </a:defRPr>
            </a:lvl1pPr>
          </a:lstStyle>
          <a:p>
            <a:fld id="{07D7C2B2-BAC3-48DB-A1AC-102E5B34AE51}" type="slidenum">
              <a:rPr lang="zh-CN" altLang="en-US" smtClean="0"/>
              <a:pPr/>
              <a:t>‹#›</a:t>
            </a:fld>
            <a:endParaRPr lang="zh-CN" altLang="en-US" dirty="0"/>
          </a:p>
        </p:txBody>
      </p:sp>
    </p:spTree>
    <p:extLst>
      <p:ext uri="{BB962C8B-B14F-4D97-AF65-F5344CB8AC3E}">
        <p14:creationId xmlns:p14="http://schemas.microsoft.com/office/powerpoint/2010/main" val="355492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A50506-F99E-4EF8-97FE-4AE1EEE099EF}"/>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9E6C8F0-5E3E-4B03-9093-09C0BC9E743A}"/>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6F98C34-BAFC-4D54-974C-725F6E63A419}"/>
              </a:ext>
            </a:extLst>
          </p:cNvPr>
          <p:cNvSpPr>
            <a:spLocks noGrp="1"/>
          </p:cNvSpPr>
          <p:nvPr>
            <p:ph type="dt" sz="half" idx="10"/>
          </p:nvPr>
        </p:nvSpPr>
        <p:spPr/>
        <p:txBody>
          <a:bodyPr/>
          <a:lstStyle/>
          <a:p>
            <a:fld id="{55BEBA8E-31F0-4128-B5AE-43D5F94372FA}" type="datetime1">
              <a:rPr lang="zh-CN" altLang="en-US" smtClean="0"/>
              <a:t>2021/3/23</a:t>
            </a:fld>
            <a:endParaRPr lang="zh-CN" altLang="en-US"/>
          </a:p>
        </p:txBody>
      </p:sp>
      <p:sp>
        <p:nvSpPr>
          <p:cNvPr id="5" name="页脚占位符 4">
            <a:extLst>
              <a:ext uri="{FF2B5EF4-FFF2-40B4-BE49-F238E27FC236}">
                <a16:creationId xmlns:a16="http://schemas.microsoft.com/office/drawing/2014/main" id="{3628C564-49F3-4084-91C1-D4F080BE243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AAA85EE-A22F-4834-92DE-CDE27DA7EBE8}"/>
              </a:ext>
            </a:extLst>
          </p:cNvPr>
          <p:cNvSpPr>
            <a:spLocks noGrp="1"/>
          </p:cNvSpPr>
          <p:nvPr>
            <p:ph type="sldNum" sz="quarter" idx="12"/>
          </p:nvPr>
        </p:nvSpPr>
        <p:spPr>
          <a:xfrm>
            <a:off x="8610600" y="6356356"/>
            <a:ext cx="2743200" cy="365125"/>
          </a:xfrm>
          <a:prstGeom prst="rect">
            <a:avLst/>
          </a:prstGeom>
        </p:spPr>
        <p:txBody>
          <a:bodyPr/>
          <a:lstStyle/>
          <a:p>
            <a:fld id="{07D7C2B2-BAC3-48DB-A1AC-102E5B34AE51}" type="slidenum">
              <a:rPr lang="zh-CN" altLang="en-US" smtClean="0"/>
              <a:t>‹#›</a:t>
            </a:fld>
            <a:endParaRPr lang="zh-CN" altLang="en-US"/>
          </a:p>
        </p:txBody>
      </p:sp>
    </p:spTree>
    <p:extLst>
      <p:ext uri="{BB962C8B-B14F-4D97-AF65-F5344CB8AC3E}">
        <p14:creationId xmlns:p14="http://schemas.microsoft.com/office/powerpoint/2010/main" val="37768143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EB97248-21EB-4CD7-8F68-3F67EFB2B6A8}"/>
              </a:ext>
            </a:extLst>
          </p:cNvPr>
          <p:cNvSpPr>
            <a:spLocks noGrp="1"/>
          </p:cNvSpPr>
          <p:nvPr>
            <p:ph type="title" orient="vert"/>
          </p:nvPr>
        </p:nvSpPr>
        <p:spPr>
          <a:xfrm>
            <a:off x="8724902"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128CFD9-EA56-48FD-8B06-64898DDE2D79}"/>
              </a:ext>
            </a:extLst>
          </p:cNvPr>
          <p:cNvSpPr>
            <a:spLocks noGrp="1"/>
          </p:cNvSpPr>
          <p:nvPr>
            <p:ph type="body" orient="vert" idx="1"/>
          </p:nvPr>
        </p:nvSpPr>
        <p:spPr>
          <a:xfrm>
            <a:off x="838203"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130748E-B6E4-495F-B5FD-47113D799E2C}"/>
              </a:ext>
            </a:extLst>
          </p:cNvPr>
          <p:cNvSpPr>
            <a:spLocks noGrp="1"/>
          </p:cNvSpPr>
          <p:nvPr>
            <p:ph type="dt" sz="half" idx="10"/>
          </p:nvPr>
        </p:nvSpPr>
        <p:spPr/>
        <p:txBody>
          <a:bodyPr/>
          <a:lstStyle/>
          <a:p>
            <a:fld id="{DC8ABD34-3549-4050-B639-5011D3C31E7E}" type="datetime1">
              <a:rPr lang="zh-CN" altLang="en-US" smtClean="0"/>
              <a:t>2021/3/23</a:t>
            </a:fld>
            <a:endParaRPr lang="zh-CN" altLang="en-US"/>
          </a:p>
        </p:txBody>
      </p:sp>
      <p:sp>
        <p:nvSpPr>
          <p:cNvPr id="5" name="页脚占位符 4">
            <a:extLst>
              <a:ext uri="{FF2B5EF4-FFF2-40B4-BE49-F238E27FC236}">
                <a16:creationId xmlns:a16="http://schemas.microsoft.com/office/drawing/2014/main" id="{BD18F534-0304-4715-84B4-7E293D42CA5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E94B6A4-FA54-477F-8E47-66242CC4724D}"/>
              </a:ext>
            </a:extLst>
          </p:cNvPr>
          <p:cNvSpPr>
            <a:spLocks noGrp="1"/>
          </p:cNvSpPr>
          <p:nvPr>
            <p:ph type="sldNum" sz="quarter" idx="12"/>
          </p:nvPr>
        </p:nvSpPr>
        <p:spPr>
          <a:xfrm>
            <a:off x="8610600" y="6356356"/>
            <a:ext cx="2743200" cy="365125"/>
          </a:xfrm>
          <a:prstGeom prst="rect">
            <a:avLst/>
          </a:prstGeom>
        </p:spPr>
        <p:txBody>
          <a:bodyPr/>
          <a:lstStyle/>
          <a:p>
            <a:fld id="{07D7C2B2-BAC3-48DB-A1AC-102E5B34AE51}" type="slidenum">
              <a:rPr lang="zh-CN" altLang="en-US" smtClean="0"/>
              <a:t>‹#›</a:t>
            </a:fld>
            <a:endParaRPr lang="zh-CN" altLang="en-US"/>
          </a:p>
        </p:txBody>
      </p:sp>
    </p:spTree>
    <p:extLst>
      <p:ext uri="{BB962C8B-B14F-4D97-AF65-F5344CB8AC3E}">
        <p14:creationId xmlns:p14="http://schemas.microsoft.com/office/powerpoint/2010/main" val="33764602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240EEC-C6E0-40E6-B30B-EA562E47E6B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363FF2E-A321-4ADC-AC64-D9A607F3A5DD}"/>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B4177AE-0619-43FF-B33B-029335414580}"/>
              </a:ext>
            </a:extLst>
          </p:cNvPr>
          <p:cNvSpPr>
            <a:spLocks noGrp="1"/>
          </p:cNvSpPr>
          <p:nvPr>
            <p:ph type="dt" sz="half" idx="10"/>
          </p:nvPr>
        </p:nvSpPr>
        <p:spPr/>
        <p:txBody>
          <a:bodyPr/>
          <a:lstStyle/>
          <a:p>
            <a:fld id="{67A1CD76-DA23-437C-B241-774F45D3F73E}" type="datetime1">
              <a:rPr lang="zh-CN" altLang="en-US" smtClean="0"/>
              <a:t>2021/3/23</a:t>
            </a:fld>
            <a:endParaRPr lang="zh-CN" altLang="en-US"/>
          </a:p>
        </p:txBody>
      </p:sp>
      <p:sp>
        <p:nvSpPr>
          <p:cNvPr id="5" name="页脚占位符 4">
            <a:extLst>
              <a:ext uri="{FF2B5EF4-FFF2-40B4-BE49-F238E27FC236}">
                <a16:creationId xmlns:a16="http://schemas.microsoft.com/office/drawing/2014/main" id="{43E5C7F4-DEBB-425D-B795-567DF16F0AE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A6970AC-1E60-4931-9E18-2047D2129AE6}"/>
              </a:ext>
            </a:extLst>
          </p:cNvPr>
          <p:cNvSpPr>
            <a:spLocks noGrp="1"/>
          </p:cNvSpPr>
          <p:nvPr>
            <p:ph type="sldNum" sz="quarter" idx="12"/>
          </p:nvPr>
        </p:nvSpPr>
        <p:spPr>
          <a:xfrm>
            <a:off x="8610600" y="6356356"/>
            <a:ext cx="2743200" cy="365125"/>
          </a:xfrm>
          <a:prstGeom prst="rect">
            <a:avLst/>
          </a:prstGeom>
        </p:spPr>
        <p:txBody>
          <a:bodyPr/>
          <a:lstStyle/>
          <a:p>
            <a:fld id="{07D7C2B2-BAC3-48DB-A1AC-102E5B34AE51}" type="slidenum">
              <a:rPr lang="zh-CN" altLang="en-US" smtClean="0"/>
              <a:t>‹#›</a:t>
            </a:fld>
            <a:endParaRPr lang="zh-CN" altLang="en-US" dirty="0"/>
          </a:p>
        </p:txBody>
      </p:sp>
    </p:spTree>
    <p:extLst>
      <p:ext uri="{BB962C8B-B14F-4D97-AF65-F5344CB8AC3E}">
        <p14:creationId xmlns:p14="http://schemas.microsoft.com/office/powerpoint/2010/main" val="2162224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DD0369-B217-417C-95BC-19B4293689A0}"/>
              </a:ext>
            </a:extLst>
          </p:cNvPr>
          <p:cNvSpPr>
            <a:spLocks noGrp="1"/>
          </p:cNvSpPr>
          <p:nvPr>
            <p:ph type="title"/>
          </p:nvPr>
        </p:nvSpPr>
        <p:spPr>
          <a:xfrm>
            <a:off x="831851" y="1709744"/>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C51E0CE4-46D2-4683-972E-28BFE9D6BBD4}"/>
              </a:ext>
            </a:extLst>
          </p:cNvPr>
          <p:cNvSpPr>
            <a:spLocks noGrp="1"/>
          </p:cNvSpPr>
          <p:nvPr>
            <p:ph type="body" idx="1"/>
          </p:nvPr>
        </p:nvSpPr>
        <p:spPr>
          <a:xfrm>
            <a:off x="831851" y="4589469"/>
            <a:ext cx="10515600" cy="1500187"/>
          </a:xfrm>
        </p:spPr>
        <p:txBody>
          <a:bodyPr/>
          <a:lstStyle>
            <a:lvl1pPr marL="0" indent="0">
              <a:buNone/>
              <a:defRPr sz="2400">
                <a:solidFill>
                  <a:schemeClr val="tx1">
                    <a:tint val="75000"/>
                  </a:schemeClr>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5DE32D2E-77F1-4B15-946F-DCE8DB2ED200}"/>
              </a:ext>
            </a:extLst>
          </p:cNvPr>
          <p:cNvSpPr>
            <a:spLocks noGrp="1"/>
          </p:cNvSpPr>
          <p:nvPr>
            <p:ph type="dt" sz="half" idx="10"/>
          </p:nvPr>
        </p:nvSpPr>
        <p:spPr/>
        <p:txBody>
          <a:bodyPr/>
          <a:lstStyle/>
          <a:p>
            <a:fld id="{8F639803-1E4A-4BEA-8CC1-98A0FDCAECF9}" type="datetime1">
              <a:rPr lang="zh-CN" altLang="en-US" smtClean="0"/>
              <a:t>2021/3/23</a:t>
            </a:fld>
            <a:endParaRPr lang="zh-CN" altLang="en-US"/>
          </a:p>
        </p:txBody>
      </p:sp>
      <p:sp>
        <p:nvSpPr>
          <p:cNvPr id="5" name="页脚占位符 4">
            <a:extLst>
              <a:ext uri="{FF2B5EF4-FFF2-40B4-BE49-F238E27FC236}">
                <a16:creationId xmlns:a16="http://schemas.microsoft.com/office/drawing/2014/main" id="{C27F2FA3-0EF8-4C4C-9C57-2A443B39C93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D870E98-E84B-4E63-B96C-6CBB6749D68B}"/>
              </a:ext>
            </a:extLst>
          </p:cNvPr>
          <p:cNvSpPr>
            <a:spLocks noGrp="1"/>
          </p:cNvSpPr>
          <p:nvPr>
            <p:ph type="sldNum" sz="quarter" idx="12"/>
          </p:nvPr>
        </p:nvSpPr>
        <p:spPr>
          <a:xfrm>
            <a:off x="8610600" y="6356356"/>
            <a:ext cx="2743200" cy="365125"/>
          </a:xfrm>
          <a:prstGeom prst="rect">
            <a:avLst/>
          </a:prstGeom>
        </p:spPr>
        <p:txBody>
          <a:bodyPr/>
          <a:lstStyle/>
          <a:p>
            <a:fld id="{07D7C2B2-BAC3-48DB-A1AC-102E5B34AE51}" type="slidenum">
              <a:rPr lang="zh-CN" altLang="en-US" smtClean="0"/>
              <a:t>‹#›</a:t>
            </a:fld>
            <a:endParaRPr lang="zh-CN" altLang="en-US"/>
          </a:p>
        </p:txBody>
      </p:sp>
    </p:spTree>
    <p:extLst>
      <p:ext uri="{BB962C8B-B14F-4D97-AF65-F5344CB8AC3E}">
        <p14:creationId xmlns:p14="http://schemas.microsoft.com/office/powerpoint/2010/main" val="1148813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23B02A-A80A-42DA-90E4-CC987284842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ECA2136-8349-4D0B-ADE8-6172B7FC41A6}"/>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414A476E-0A80-44F2-A0AA-15EC237FAA8E}"/>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FBCAD272-DA23-4917-9B1F-9AB367C987FC}"/>
              </a:ext>
            </a:extLst>
          </p:cNvPr>
          <p:cNvSpPr>
            <a:spLocks noGrp="1"/>
          </p:cNvSpPr>
          <p:nvPr>
            <p:ph type="dt" sz="half" idx="10"/>
          </p:nvPr>
        </p:nvSpPr>
        <p:spPr/>
        <p:txBody>
          <a:bodyPr/>
          <a:lstStyle/>
          <a:p>
            <a:fld id="{F919097F-6842-4106-BDC7-1D5655A908F0}" type="datetime1">
              <a:rPr lang="zh-CN" altLang="en-US" smtClean="0"/>
              <a:t>2021/3/23</a:t>
            </a:fld>
            <a:endParaRPr lang="zh-CN" altLang="en-US"/>
          </a:p>
        </p:txBody>
      </p:sp>
      <p:sp>
        <p:nvSpPr>
          <p:cNvPr id="6" name="页脚占位符 5">
            <a:extLst>
              <a:ext uri="{FF2B5EF4-FFF2-40B4-BE49-F238E27FC236}">
                <a16:creationId xmlns:a16="http://schemas.microsoft.com/office/drawing/2014/main" id="{573BE929-3FD3-484F-902F-A9B88C3BC8B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623D726-4969-4A53-A3F2-1B3CA3205343}"/>
              </a:ext>
            </a:extLst>
          </p:cNvPr>
          <p:cNvSpPr>
            <a:spLocks noGrp="1"/>
          </p:cNvSpPr>
          <p:nvPr>
            <p:ph type="sldNum" sz="quarter" idx="12"/>
          </p:nvPr>
        </p:nvSpPr>
        <p:spPr>
          <a:xfrm>
            <a:off x="8610600" y="6356356"/>
            <a:ext cx="2743200" cy="365125"/>
          </a:xfrm>
          <a:prstGeom prst="rect">
            <a:avLst/>
          </a:prstGeom>
        </p:spPr>
        <p:txBody>
          <a:bodyPr/>
          <a:lstStyle/>
          <a:p>
            <a:fld id="{07D7C2B2-BAC3-48DB-A1AC-102E5B34AE51}" type="slidenum">
              <a:rPr lang="zh-CN" altLang="en-US" smtClean="0"/>
              <a:t>‹#›</a:t>
            </a:fld>
            <a:endParaRPr lang="zh-CN" altLang="en-US"/>
          </a:p>
        </p:txBody>
      </p:sp>
    </p:spTree>
    <p:extLst>
      <p:ext uri="{BB962C8B-B14F-4D97-AF65-F5344CB8AC3E}">
        <p14:creationId xmlns:p14="http://schemas.microsoft.com/office/powerpoint/2010/main" val="31405990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B95ACD-6A47-4FCD-A951-38C6F213CC94}"/>
              </a:ext>
            </a:extLst>
          </p:cNvPr>
          <p:cNvSpPr>
            <a:spLocks noGrp="1"/>
          </p:cNvSpPr>
          <p:nvPr>
            <p:ph type="title"/>
          </p:nvPr>
        </p:nvSpPr>
        <p:spPr>
          <a:xfrm>
            <a:off x="839788" y="365129"/>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713F604-44C7-4DD5-B9E3-AC7BED96309D}"/>
              </a:ext>
            </a:extLst>
          </p:cNvPr>
          <p:cNvSpPr>
            <a:spLocks noGrp="1"/>
          </p:cNvSpPr>
          <p:nvPr>
            <p:ph type="body" idx="1"/>
          </p:nvPr>
        </p:nvSpPr>
        <p:spPr>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50AA2215-4592-4834-B3B7-C27DB92BAEC3}"/>
              </a:ext>
            </a:extLst>
          </p:cNvPr>
          <p:cNvSpPr>
            <a:spLocks noGrp="1"/>
          </p:cNvSpPr>
          <p:nvPr>
            <p:ph sz="half" idx="2"/>
          </p:nvPr>
        </p:nvSpPr>
        <p:spPr>
          <a:xfrm>
            <a:off x="839789"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82BDB36F-A9E4-400F-81CA-52DBCC2C5B3C}"/>
              </a:ext>
            </a:extLst>
          </p:cNvPr>
          <p:cNvSpPr>
            <a:spLocks noGrp="1"/>
          </p:cNvSpPr>
          <p:nvPr>
            <p:ph type="body" sz="quarter" idx="3"/>
          </p:nvPr>
        </p:nvSpPr>
        <p:spPr>
          <a:xfrm>
            <a:off x="6172203"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9C0B19DA-43DF-4D16-83E0-3B449FD70956}"/>
              </a:ext>
            </a:extLst>
          </p:cNvPr>
          <p:cNvSpPr>
            <a:spLocks noGrp="1"/>
          </p:cNvSpPr>
          <p:nvPr>
            <p:ph sz="quarter" idx="4"/>
          </p:nvPr>
        </p:nvSpPr>
        <p:spPr>
          <a:xfrm>
            <a:off x="6172203"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9F33D6D5-2D64-4F84-B52E-0965F568F519}"/>
              </a:ext>
            </a:extLst>
          </p:cNvPr>
          <p:cNvSpPr>
            <a:spLocks noGrp="1"/>
          </p:cNvSpPr>
          <p:nvPr>
            <p:ph type="dt" sz="half" idx="10"/>
          </p:nvPr>
        </p:nvSpPr>
        <p:spPr/>
        <p:txBody>
          <a:bodyPr/>
          <a:lstStyle/>
          <a:p>
            <a:fld id="{D7756173-326C-4EAA-99E2-47815B41FC4B}" type="datetime1">
              <a:rPr lang="zh-CN" altLang="en-US" smtClean="0"/>
              <a:t>2021/3/23</a:t>
            </a:fld>
            <a:endParaRPr lang="zh-CN" altLang="en-US"/>
          </a:p>
        </p:txBody>
      </p:sp>
      <p:sp>
        <p:nvSpPr>
          <p:cNvPr id="8" name="页脚占位符 7">
            <a:extLst>
              <a:ext uri="{FF2B5EF4-FFF2-40B4-BE49-F238E27FC236}">
                <a16:creationId xmlns:a16="http://schemas.microsoft.com/office/drawing/2014/main" id="{123F6194-A0CE-47C7-A8F0-8E5AB0CC8A67}"/>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7BC3EEB-CD7F-4987-8F21-F44DB336EC48}"/>
              </a:ext>
            </a:extLst>
          </p:cNvPr>
          <p:cNvSpPr>
            <a:spLocks noGrp="1"/>
          </p:cNvSpPr>
          <p:nvPr>
            <p:ph type="sldNum" sz="quarter" idx="12"/>
          </p:nvPr>
        </p:nvSpPr>
        <p:spPr>
          <a:xfrm>
            <a:off x="8610600" y="6356356"/>
            <a:ext cx="2743200" cy="365125"/>
          </a:xfrm>
          <a:prstGeom prst="rect">
            <a:avLst/>
          </a:prstGeom>
        </p:spPr>
        <p:txBody>
          <a:bodyPr/>
          <a:lstStyle/>
          <a:p>
            <a:fld id="{07D7C2B2-BAC3-48DB-A1AC-102E5B34AE51}" type="slidenum">
              <a:rPr lang="zh-CN" altLang="en-US" smtClean="0"/>
              <a:t>‹#›</a:t>
            </a:fld>
            <a:endParaRPr lang="zh-CN" altLang="en-US"/>
          </a:p>
        </p:txBody>
      </p:sp>
    </p:spTree>
    <p:extLst>
      <p:ext uri="{BB962C8B-B14F-4D97-AF65-F5344CB8AC3E}">
        <p14:creationId xmlns:p14="http://schemas.microsoft.com/office/powerpoint/2010/main" val="32243806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F5B263-4EE2-45F1-9748-06B0D6FFB6B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709B85B-0568-4A5B-A147-783543D14230}"/>
              </a:ext>
            </a:extLst>
          </p:cNvPr>
          <p:cNvSpPr>
            <a:spLocks noGrp="1"/>
          </p:cNvSpPr>
          <p:nvPr>
            <p:ph type="dt" sz="half" idx="10"/>
          </p:nvPr>
        </p:nvSpPr>
        <p:spPr/>
        <p:txBody>
          <a:bodyPr/>
          <a:lstStyle/>
          <a:p>
            <a:fld id="{2020B1AF-1E4D-48C2-825F-3BAB5319B53E}" type="datetime1">
              <a:rPr lang="zh-CN" altLang="en-US" smtClean="0"/>
              <a:t>2021/3/23</a:t>
            </a:fld>
            <a:endParaRPr lang="zh-CN" altLang="en-US"/>
          </a:p>
        </p:txBody>
      </p:sp>
      <p:sp>
        <p:nvSpPr>
          <p:cNvPr id="4" name="页脚占位符 3">
            <a:extLst>
              <a:ext uri="{FF2B5EF4-FFF2-40B4-BE49-F238E27FC236}">
                <a16:creationId xmlns:a16="http://schemas.microsoft.com/office/drawing/2014/main" id="{19408589-6C40-4142-B70E-B80EC2ABF10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7F12D5A-BBA9-4FE9-819F-E43725D23705}"/>
              </a:ext>
            </a:extLst>
          </p:cNvPr>
          <p:cNvSpPr>
            <a:spLocks noGrp="1"/>
          </p:cNvSpPr>
          <p:nvPr>
            <p:ph type="sldNum" sz="quarter" idx="12"/>
          </p:nvPr>
        </p:nvSpPr>
        <p:spPr>
          <a:xfrm>
            <a:off x="8610600" y="6356356"/>
            <a:ext cx="2743200" cy="365125"/>
          </a:xfrm>
          <a:prstGeom prst="rect">
            <a:avLst/>
          </a:prstGeom>
        </p:spPr>
        <p:txBody>
          <a:bodyPr/>
          <a:lstStyle/>
          <a:p>
            <a:fld id="{07D7C2B2-BAC3-48DB-A1AC-102E5B34AE51}" type="slidenum">
              <a:rPr lang="zh-CN" altLang="en-US" smtClean="0"/>
              <a:t>‹#›</a:t>
            </a:fld>
            <a:endParaRPr lang="zh-CN" altLang="en-US"/>
          </a:p>
        </p:txBody>
      </p:sp>
    </p:spTree>
    <p:extLst>
      <p:ext uri="{BB962C8B-B14F-4D97-AF65-F5344CB8AC3E}">
        <p14:creationId xmlns:p14="http://schemas.microsoft.com/office/powerpoint/2010/main" val="2496884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FB9B1F9-0EA8-48DF-95D2-20AFBC85C758}"/>
              </a:ext>
            </a:extLst>
          </p:cNvPr>
          <p:cNvSpPr>
            <a:spLocks noGrp="1"/>
          </p:cNvSpPr>
          <p:nvPr>
            <p:ph type="dt" sz="half" idx="10"/>
          </p:nvPr>
        </p:nvSpPr>
        <p:spPr/>
        <p:txBody>
          <a:bodyPr/>
          <a:lstStyle/>
          <a:p>
            <a:fld id="{3DED3D3D-8721-42B8-BA23-FC8990963B5F}" type="datetime1">
              <a:rPr lang="zh-CN" altLang="en-US" smtClean="0"/>
              <a:t>2021/3/23</a:t>
            </a:fld>
            <a:endParaRPr lang="zh-CN" altLang="en-US"/>
          </a:p>
        </p:txBody>
      </p:sp>
      <p:sp>
        <p:nvSpPr>
          <p:cNvPr id="3" name="页脚占位符 2">
            <a:extLst>
              <a:ext uri="{FF2B5EF4-FFF2-40B4-BE49-F238E27FC236}">
                <a16:creationId xmlns:a16="http://schemas.microsoft.com/office/drawing/2014/main" id="{28D5327C-A58E-407E-BE1F-8D0CD642D40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1C8AC901-AE73-4746-92AD-58B9D0ACC5A1}"/>
              </a:ext>
            </a:extLst>
          </p:cNvPr>
          <p:cNvSpPr>
            <a:spLocks noGrp="1"/>
          </p:cNvSpPr>
          <p:nvPr>
            <p:ph type="sldNum" sz="quarter" idx="12"/>
          </p:nvPr>
        </p:nvSpPr>
        <p:spPr>
          <a:xfrm>
            <a:off x="8610600" y="6356356"/>
            <a:ext cx="2743200" cy="365125"/>
          </a:xfrm>
          <a:prstGeom prst="rect">
            <a:avLst/>
          </a:prstGeom>
        </p:spPr>
        <p:txBody>
          <a:bodyPr/>
          <a:lstStyle/>
          <a:p>
            <a:fld id="{07D7C2B2-BAC3-48DB-A1AC-102E5B34AE51}" type="slidenum">
              <a:rPr lang="zh-CN" altLang="en-US" smtClean="0"/>
              <a:t>‹#›</a:t>
            </a:fld>
            <a:endParaRPr lang="zh-CN" altLang="en-US"/>
          </a:p>
        </p:txBody>
      </p:sp>
    </p:spTree>
    <p:extLst>
      <p:ext uri="{BB962C8B-B14F-4D97-AF65-F5344CB8AC3E}">
        <p14:creationId xmlns:p14="http://schemas.microsoft.com/office/powerpoint/2010/main" val="1966535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820D2-3C24-4773-BD14-4EA63E08AF6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531C844-1B5C-4020-8133-1F8775347461}"/>
              </a:ext>
            </a:extLst>
          </p:cNvPr>
          <p:cNvSpPr>
            <a:spLocks noGrp="1"/>
          </p:cNvSpPr>
          <p:nvPr>
            <p:ph idx="1"/>
          </p:nvPr>
        </p:nvSpPr>
        <p:spPr>
          <a:xfrm>
            <a:off x="5183188" y="987431"/>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1FCA26DC-B2CF-42D3-AA9C-0BC2EC97CE63}"/>
              </a:ext>
            </a:extLst>
          </p:cNvPr>
          <p:cNvSpPr>
            <a:spLocks noGrp="1"/>
          </p:cNvSpPr>
          <p:nvPr>
            <p:ph type="body" sz="half" idx="2"/>
          </p:nvPr>
        </p:nvSpPr>
        <p:spPr>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B7F5CA4F-FFAF-4EBE-AA52-9C24CAE3DA26}"/>
              </a:ext>
            </a:extLst>
          </p:cNvPr>
          <p:cNvSpPr>
            <a:spLocks noGrp="1"/>
          </p:cNvSpPr>
          <p:nvPr>
            <p:ph type="dt" sz="half" idx="10"/>
          </p:nvPr>
        </p:nvSpPr>
        <p:spPr/>
        <p:txBody>
          <a:bodyPr/>
          <a:lstStyle/>
          <a:p>
            <a:fld id="{AD342E14-DCFB-437F-87E9-4BF02368D63E}" type="datetime1">
              <a:rPr lang="zh-CN" altLang="en-US" smtClean="0"/>
              <a:t>2021/3/23</a:t>
            </a:fld>
            <a:endParaRPr lang="zh-CN" altLang="en-US"/>
          </a:p>
        </p:txBody>
      </p:sp>
      <p:sp>
        <p:nvSpPr>
          <p:cNvPr id="6" name="页脚占位符 5">
            <a:extLst>
              <a:ext uri="{FF2B5EF4-FFF2-40B4-BE49-F238E27FC236}">
                <a16:creationId xmlns:a16="http://schemas.microsoft.com/office/drawing/2014/main" id="{A369CCFF-3ADC-499F-8975-CA33BC8DE03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27E1CEB-2C24-4280-B217-544ED14EE44E}"/>
              </a:ext>
            </a:extLst>
          </p:cNvPr>
          <p:cNvSpPr>
            <a:spLocks noGrp="1"/>
          </p:cNvSpPr>
          <p:nvPr>
            <p:ph type="sldNum" sz="quarter" idx="12"/>
          </p:nvPr>
        </p:nvSpPr>
        <p:spPr>
          <a:xfrm>
            <a:off x="8610600" y="6356356"/>
            <a:ext cx="2743200" cy="365125"/>
          </a:xfrm>
          <a:prstGeom prst="rect">
            <a:avLst/>
          </a:prstGeom>
        </p:spPr>
        <p:txBody>
          <a:bodyPr/>
          <a:lstStyle/>
          <a:p>
            <a:fld id="{07D7C2B2-BAC3-48DB-A1AC-102E5B34AE51}" type="slidenum">
              <a:rPr lang="zh-CN" altLang="en-US" smtClean="0"/>
              <a:t>‹#›</a:t>
            </a:fld>
            <a:endParaRPr lang="zh-CN" altLang="en-US"/>
          </a:p>
        </p:txBody>
      </p:sp>
    </p:spTree>
    <p:extLst>
      <p:ext uri="{BB962C8B-B14F-4D97-AF65-F5344CB8AC3E}">
        <p14:creationId xmlns:p14="http://schemas.microsoft.com/office/powerpoint/2010/main" val="3413579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B97A4F-BC2E-4177-B9F7-ACB5ADD7717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50BDD5E-E229-493C-9DEF-C3014AE6A9CF}"/>
              </a:ext>
            </a:extLst>
          </p:cNvPr>
          <p:cNvSpPr>
            <a:spLocks noGrp="1"/>
          </p:cNvSpPr>
          <p:nvPr>
            <p:ph type="pic" idx="1"/>
          </p:nvPr>
        </p:nvSpPr>
        <p:spPr>
          <a:xfrm>
            <a:off x="5183188" y="987431"/>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endParaRPr lang="zh-CN" altLang="en-US"/>
          </a:p>
        </p:txBody>
      </p:sp>
      <p:sp>
        <p:nvSpPr>
          <p:cNvPr id="4" name="文本占位符 3">
            <a:extLst>
              <a:ext uri="{FF2B5EF4-FFF2-40B4-BE49-F238E27FC236}">
                <a16:creationId xmlns:a16="http://schemas.microsoft.com/office/drawing/2014/main" id="{DECF2ABA-33BE-4D91-A853-D04D419F2C1E}"/>
              </a:ext>
            </a:extLst>
          </p:cNvPr>
          <p:cNvSpPr>
            <a:spLocks noGrp="1"/>
          </p:cNvSpPr>
          <p:nvPr>
            <p:ph type="body" sz="half" idx="2"/>
          </p:nvPr>
        </p:nvSpPr>
        <p:spPr>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C212740D-CFD8-499E-9A03-DA7B63A2C9DE}"/>
              </a:ext>
            </a:extLst>
          </p:cNvPr>
          <p:cNvSpPr>
            <a:spLocks noGrp="1"/>
          </p:cNvSpPr>
          <p:nvPr>
            <p:ph type="dt" sz="half" idx="10"/>
          </p:nvPr>
        </p:nvSpPr>
        <p:spPr/>
        <p:txBody>
          <a:bodyPr/>
          <a:lstStyle/>
          <a:p>
            <a:fld id="{84B9789E-AB00-431D-AA51-A949D36AABFA}" type="datetime1">
              <a:rPr lang="zh-CN" altLang="en-US" smtClean="0"/>
              <a:t>2021/3/23</a:t>
            </a:fld>
            <a:endParaRPr lang="zh-CN" altLang="en-US"/>
          </a:p>
        </p:txBody>
      </p:sp>
      <p:sp>
        <p:nvSpPr>
          <p:cNvPr id="6" name="页脚占位符 5">
            <a:extLst>
              <a:ext uri="{FF2B5EF4-FFF2-40B4-BE49-F238E27FC236}">
                <a16:creationId xmlns:a16="http://schemas.microsoft.com/office/drawing/2014/main" id="{5B07DF92-B0C2-41C3-B5C8-A67D0F96DA3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D6AFC50-9993-4539-8862-C3AC269BE622}"/>
              </a:ext>
            </a:extLst>
          </p:cNvPr>
          <p:cNvSpPr>
            <a:spLocks noGrp="1"/>
          </p:cNvSpPr>
          <p:nvPr>
            <p:ph type="sldNum" sz="quarter" idx="12"/>
          </p:nvPr>
        </p:nvSpPr>
        <p:spPr>
          <a:xfrm>
            <a:off x="8610600" y="6356356"/>
            <a:ext cx="2743200" cy="365125"/>
          </a:xfrm>
          <a:prstGeom prst="rect">
            <a:avLst/>
          </a:prstGeom>
        </p:spPr>
        <p:txBody>
          <a:bodyPr/>
          <a:lstStyle/>
          <a:p>
            <a:fld id="{07D7C2B2-BAC3-48DB-A1AC-102E5B34AE51}" type="slidenum">
              <a:rPr lang="zh-CN" altLang="en-US" smtClean="0"/>
              <a:t>‹#›</a:t>
            </a:fld>
            <a:endParaRPr lang="zh-CN" altLang="en-US"/>
          </a:p>
        </p:txBody>
      </p:sp>
    </p:spTree>
    <p:extLst>
      <p:ext uri="{BB962C8B-B14F-4D97-AF65-F5344CB8AC3E}">
        <p14:creationId xmlns:p14="http://schemas.microsoft.com/office/powerpoint/2010/main" val="8360795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3224F07-D803-463D-B8C9-133CBF0CDEB1}"/>
              </a:ext>
            </a:extLst>
          </p:cNvPr>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B9664C5-F4B8-4DAE-9876-7D6DF91B29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DB58355-A795-4090-A580-53A426468E48}"/>
              </a:ext>
            </a:extLst>
          </p:cNvPr>
          <p:cNvSpPr>
            <a:spLocks noGrp="1"/>
          </p:cNvSpPr>
          <p:nvPr>
            <p:ph type="dt" sz="half" idx="2"/>
          </p:nvPr>
        </p:nvSpPr>
        <p:spPr>
          <a:xfrm>
            <a:off x="838200" y="6356356"/>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7D575D-5248-4F3E-B8DF-530E32768B3E}" type="datetime1">
              <a:rPr lang="zh-CN" altLang="en-US" smtClean="0"/>
              <a:t>2021/3/23</a:t>
            </a:fld>
            <a:endParaRPr lang="zh-CN" altLang="en-US"/>
          </a:p>
        </p:txBody>
      </p:sp>
      <p:sp>
        <p:nvSpPr>
          <p:cNvPr id="5" name="页脚占位符 4">
            <a:extLst>
              <a:ext uri="{FF2B5EF4-FFF2-40B4-BE49-F238E27FC236}">
                <a16:creationId xmlns:a16="http://schemas.microsoft.com/office/drawing/2014/main" id="{57D236C3-AD39-434C-98C2-C94D37A35527}"/>
              </a:ext>
            </a:extLst>
          </p:cNvPr>
          <p:cNvSpPr>
            <a:spLocks noGrp="1"/>
          </p:cNvSpPr>
          <p:nvPr>
            <p:ph type="ftr" sz="quarter" idx="3"/>
          </p:nvPr>
        </p:nvSpPr>
        <p:spPr>
          <a:xfrm>
            <a:off x="4038600" y="635635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657587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354"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jpe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hyperlink" Target="mk:@MSITStore:G:/&#26131;&#31532;&#20248;&#25945;&#32946;/&#25216;&#26415;&#25163;&#20876;/php5.chm::/fancy/function.define.html"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a:extLst>
              <a:ext uri="{FF2B5EF4-FFF2-40B4-BE49-F238E27FC236}">
                <a16:creationId xmlns:a16="http://schemas.microsoft.com/office/drawing/2014/main" id="{C624772F-30CC-4438-96CA-15F20DB6BDDD}"/>
              </a:ext>
            </a:extLst>
          </p:cNvPr>
          <p:cNvSpPr/>
          <p:nvPr/>
        </p:nvSpPr>
        <p:spPr>
          <a:xfrm>
            <a:off x="6138204" y="-14644"/>
            <a:ext cx="6096000" cy="6857999"/>
          </a:xfrm>
          <a:prstGeom prst="rect">
            <a:avLst/>
          </a:prstGeom>
          <a:solidFill>
            <a:srgbClr val="99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dirty="0"/>
          </a:p>
        </p:txBody>
      </p:sp>
      <p:pic>
        <p:nvPicPr>
          <p:cNvPr id="41" name="图片 40">
            <a:extLst>
              <a:ext uri="{FF2B5EF4-FFF2-40B4-BE49-F238E27FC236}">
                <a16:creationId xmlns:a16="http://schemas.microsoft.com/office/drawing/2014/main" id="{937F8076-571C-4C78-8421-6C047849D3E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3015842" cy="2208628"/>
          </a:xfrm>
          <a:prstGeom prst="rect">
            <a:avLst/>
          </a:prstGeom>
          <a:ln w="0">
            <a:solidFill>
              <a:srgbClr val="FFFFFF"/>
            </a:solidFill>
          </a:ln>
        </p:spPr>
      </p:pic>
      <p:pic>
        <p:nvPicPr>
          <p:cNvPr id="43" name="图片 42">
            <a:extLst>
              <a:ext uri="{FF2B5EF4-FFF2-40B4-BE49-F238E27FC236}">
                <a16:creationId xmlns:a16="http://schemas.microsoft.com/office/drawing/2014/main" id="{02F5F6B1-F81D-4892-A6DF-51AF8009ABFD}"/>
              </a:ext>
            </a:extLst>
          </p:cNvPr>
          <p:cNvPicPr>
            <a:picLocks noChangeAspect="1"/>
          </p:cNvPicPr>
          <p:nvPr/>
        </p:nvPicPr>
        <p:blipFill rotWithShape="1">
          <a:blip r:embed="rId4">
            <a:extLst>
              <a:ext uri="{28A0092B-C50C-407E-A947-70E740481C1C}">
                <a14:useLocalDpi xmlns:a14="http://schemas.microsoft.com/office/drawing/2010/main" val="0"/>
              </a:ext>
            </a:extLst>
          </a:blip>
          <a:srcRect l="33772" t="18732" r="32486" b="18209"/>
          <a:stretch/>
        </p:blipFill>
        <p:spPr>
          <a:xfrm>
            <a:off x="3126045" y="907367"/>
            <a:ext cx="2901967" cy="3826992"/>
          </a:xfrm>
          <a:prstGeom prst="rect">
            <a:avLst/>
          </a:prstGeom>
          <a:ln w="0">
            <a:solidFill>
              <a:schemeClr val="bg1"/>
            </a:solidFill>
          </a:ln>
        </p:spPr>
      </p:pic>
      <p:pic>
        <p:nvPicPr>
          <p:cNvPr id="45" name="图片 44">
            <a:extLst>
              <a:ext uri="{FF2B5EF4-FFF2-40B4-BE49-F238E27FC236}">
                <a16:creationId xmlns:a16="http://schemas.microsoft.com/office/drawing/2014/main" id="{D4A2E038-6CFE-40DF-93FD-8E9F606ECCA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11091" b="11784"/>
          <a:stretch/>
        </p:blipFill>
        <p:spPr>
          <a:xfrm>
            <a:off x="0" y="2784823"/>
            <a:ext cx="3015842" cy="1941921"/>
          </a:xfrm>
          <a:prstGeom prst="rect">
            <a:avLst/>
          </a:prstGeom>
        </p:spPr>
      </p:pic>
      <p:sp>
        <p:nvSpPr>
          <p:cNvPr id="46" name="矩形 45">
            <a:extLst>
              <a:ext uri="{FF2B5EF4-FFF2-40B4-BE49-F238E27FC236}">
                <a16:creationId xmlns:a16="http://schemas.microsoft.com/office/drawing/2014/main" id="{E41EFA17-61A0-4F67-A68D-19642C87B510}"/>
              </a:ext>
            </a:extLst>
          </p:cNvPr>
          <p:cNvSpPr/>
          <p:nvPr/>
        </p:nvSpPr>
        <p:spPr>
          <a:xfrm>
            <a:off x="3093215" y="5"/>
            <a:ext cx="2925412" cy="822959"/>
          </a:xfrm>
          <a:prstGeom prst="rect">
            <a:avLst/>
          </a:prstGeom>
          <a:solidFill>
            <a:srgbClr val="990000"/>
          </a:solidFill>
          <a:ln/>
        </p:spPr>
        <p:style>
          <a:lnRef idx="3">
            <a:schemeClr val="lt1"/>
          </a:lnRef>
          <a:fillRef idx="1">
            <a:schemeClr val="accent6"/>
          </a:fillRef>
          <a:effectRef idx="1">
            <a:schemeClr val="accent6"/>
          </a:effectRef>
          <a:fontRef idx="minor">
            <a:schemeClr val="lt1"/>
          </a:fontRef>
        </p:style>
        <p:txBody>
          <a:bodyPr rtlCol="0" anchor="ctr"/>
          <a:lstStyle/>
          <a:p>
            <a:pPr algn="ctr"/>
            <a:endParaRPr lang="zh-CN" altLang="en-US" dirty="0">
              <a:ln w="76200">
                <a:solidFill>
                  <a:schemeClr val="tx1"/>
                </a:solidFill>
              </a:ln>
            </a:endParaRPr>
          </a:p>
        </p:txBody>
      </p:sp>
      <p:sp>
        <p:nvSpPr>
          <p:cNvPr id="47" name="矩形 46">
            <a:extLst>
              <a:ext uri="{FF2B5EF4-FFF2-40B4-BE49-F238E27FC236}">
                <a16:creationId xmlns:a16="http://schemas.microsoft.com/office/drawing/2014/main" id="{7C2BB44D-8AA3-4097-868D-0A322795397D}"/>
              </a:ext>
            </a:extLst>
          </p:cNvPr>
          <p:cNvSpPr/>
          <p:nvPr/>
        </p:nvSpPr>
        <p:spPr>
          <a:xfrm>
            <a:off x="3" y="2264320"/>
            <a:ext cx="3040967" cy="408541"/>
          </a:xfrm>
          <a:prstGeom prst="rect">
            <a:avLst/>
          </a:prstGeom>
          <a:solidFill>
            <a:srgbClr val="99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ln w="76200">
                <a:solidFill>
                  <a:schemeClr val="tx1"/>
                </a:solidFill>
              </a:ln>
            </a:endParaRPr>
          </a:p>
        </p:txBody>
      </p:sp>
      <p:pic>
        <p:nvPicPr>
          <p:cNvPr id="49" name="图片 48">
            <a:extLst>
              <a:ext uri="{FF2B5EF4-FFF2-40B4-BE49-F238E27FC236}">
                <a16:creationId xmlns:a16="http://schemas.microsoft.com/office/drawing/2014/main" id="{8EC62387-3E6A-4E91-B802-0AFCA44A7A8C}"/>
              </a:ext>
            </a:extLst>
          </p:cNvPr>
          <p:cNvPicPr>
            <a:picLocks noChangeAspect="1"/>
          </p:cNvPicPr>
          <p:nvPr/>
        </p:nvPicPr>
        <p:blipFill rotWithShape="1">
          <a:blip r:embed="rId6">
            <a:extLst>
              <a:ext uri="{28A0092B-C50C-407E-A947-70E740481C1C}">
                <a14:useLocalDpi xmlns:a14="http://schemas.microsoft.com/office/drawing/2010/main" val="0"/>
              </a:ext>
            </a:extLst>
          </a:blip>
          <a:srcRect t="26359" b="9343"/>
          <a:stretch/>
        </p:blipFill>
        <p:spPr>
          <a:xfrm>
            <a:off x="-1" y="5022162"/>
            <a:ext cx="6018627" cy="1821191"/>
          </a:xfrm>
          <a:prstGeom prst="rect">
            <a:avLst/>
          </a:prstGeom>
        </p:spPr>
      </p:pic>
      <p:sp>
        <p:nvSpPr>
          <p:cNvPr id="50" name="矩形 49">
            <a:extLst>
              <a:ext uri="{FF2B5EF4-FFF2-40B4-BE49-F238E27FC236}">
                <a16:creationId xmlns:a16="http://schemas.microsoft.com/office/drawing/2014/main" id="{B1566CF1-0E41-405C-9F0C-55B07D79BEBE}"/>
              </a:ext>
            </a:extLst>
          </p:cNvPr>
          <p:cNvSpPr/>
          <p:nvPr/>
        </p:nvSpPr>
        <p:spPr>
          <a:xfrm>
            <a:off x="1" y="4803539"/>
            <a:ext cx="6018627" cy="141255"/>
          </a:xfrm>
          <a:prstGeom prst="rect">
            <a:avLst/>
          </a:prstGeom>
          <a:solidFill>
            <a:srgbClr val="99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56" name="图片 55">
            <a:extLst>
              <a:ext uri="{FF2B5EF4-FFF2-40B4-BE49-F238E27FC236}">
                <a16:creationId xmlns:a16="http://schemas.microsoft.com/office/drawing/2014/main" id="{D29879EC-7132-4163-9393-656A3B526A2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736816" y="72333"/>
            <a:ext cx="1393192" cy="1286823"/>
          </a:xfrm>
          <a:prstGeom prst="rect">
            <a:avLst/>
          </a:prstGeom>
        </p:spPr>
      </p:pic>
      <p:pic>
        <p:nvPicPr>
          <p:cNvPr id="58" name="图片 57">
            <a:extLst>
              <a:ext uri="{FF2B5EF4-FFF2-40B4-BE49-F238E27FC236}">
                <a16:creationId xmlns:a16="http://schemas.microsoft.com/office/drawing/2014/main" id="{EA18A477-0952-498F-B4F6-8A70434D3413}"/>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910385" y="411483"/>
            <a:ext cx="3385624" cy="607621"/>
          </a:xfrm>
          <a:prstGeom prst="rect">
            <a:avLst/>
          </a:prstGeom>
        </p:spPr>
      </p:pic>
      <p:sp>
        <p:nvSpPr>
          <p:cNvPr id="61" name="文本框 60">
            <a:extLst>
              <a:ext uri="{FF2B5EF4-FFF2-40B4-BE49-F238E27FC236}">
                <a16:creationId xmlns:a16="http://schemas.microsoft.com/office/drawing/2014/main" id="{79AA94D3-778F-4CDF-A024-9BB87157ADC4}"/>
              </a:ext>
            </a:extLst>
          </p:cNvPr>
          <p:cNvSpPr txBox="1"/>
          <p:nvPr/>
        </p:nvSpPr>
        <p:spPr>
          <a:xfrm>
            <a:off x="6763045" y="1998134"/>
            <a:ext cx="4761915" cy="2377254"/>
          </a:xfrm>
          <a:prstGeom prst="rect">
            <a:avLst/>
          </a:prstGeom>
          <a:noFill/>
        </p:spPr>
        <p:txBody>
          <a:bodyPr wrap="square" rtlCol="0">
            <a:spAutoFit/>
          </a:bodyPr>
          <a:lstStyle/>
          <a:p>
            <a:pPr algn="ctr">
              <a:lnSpc>
                <a:spcPct val="150000"/>
              </a:lnSpc>
            </a:pPr>
            <a:r>
              <a:rPr lang="en-US" altLang="zh-CN" sz="4000" b="1" dirty="0">
                <a:solidFill>
                  <a:schemeClr val="bg1"/>
                </a:solidFill>
                <a:latin typeface="华文楷体" panose="02010600040101010101" pitchFamily="2" charset="-122"/>
              </a:rPr>
              <a:t>Web</a:t>
            </a:r>
            <a:r>
              <a:rPr lang="zh-CN" altLang="en-US" sz="4000" b="1" dirty="0">
                <a:solidFill>
                  <a:schemeClr val="bg1"/>
                </a:solidFill>
                <a:latin typeface="华文楷体" panose="02010600040101010101" pitchFamily="2" charset="-122"/>
              </a:rPr>
              <a:t>应用开发 </a:t>
            </a:r>
          </a:p>
          <a:p>
            <a:pPr algn="ctr">
              <a:lnSpc>
                <a:spcPct val="150000"/>
              </a:lnSpc>
            </a:pPr>
            <a:r>
              <a:rPr lang="zh-CN" altLang="en-US" sz="3200" b="1" dirty="0">
                <a:solidFill>
                  <a:schemeClr val="bg1"/>
                </a:solidFill>
                <a:latin typeface="华文楷体" panose="02010600040101010101" pitchFamily="2" charset="-122"/>
                <a:ea typeface="华文楷体" panose="02010600040101010101" pitchFamily="2" charset="-122"/>
              </a:rPr>
              <a:t>胡伟通</a:t>
            </a:r>
            <a:endParaRPr lang="en-US" altLang="zh-CN" sz="3200" b="1" dirty="0">
              <a:solidFill>
                <a:schemeClr val="bg1"/>
              </a:solidFill>
              <a:latin typeface="华文楷体" panose="02010600040101010101" pitchFamily="2" charset="-122"/>
              <a:ea typeface="华文楷体" panose="02010600040101010101" pitchFamily="2" charset="-122"/>
            </a:endParaRPr>
          </a:p>
          <a:p>
            <a:pPr algn="ctr">
              <a:lnSpc>
                <a:spcPct val="150000"/>
              </a:lnSpc>
            </a:pPr>
            <a:fld id="{4D39E522-D3C7-44F1-ADA7-14487233B684}" type="datetime3">
              <a:rPr lang="zh-CN" altLang="en-US" sz="3200" b="1" smtClean="0">
                <a:solidFill>
                  <a:schemeClr val="bg1"/>
                </a:solidFill>
                <a:latin typeface="华文楷体" panose="02010600040101010101" pitchFamily="2" charset="-122"/>
                <a:ea typeface="华文楷体" panose="02010600040101010101" pitchFamily="2" charset="-122"/>
              </a:rPr>
              <a:t>2021年3月23日星期二</a:t>
            </a:fld>
            <a:endParaRPr lang="en-US" altLang="zh-CN" sz="3200" b="1" dirty="0">
              <a:solidFill>
                <a:schemeClr val="bg1"/>
              </a:solidFill>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081671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a:xfrm>
            <a:off x="161218" y="6469836"/>
            <a:ext cx="2743200" cy="365125"/>
          </a:xfrm>
        </p:spPr>
        <p:txBody>
          <a:bodyPr/>
          <a:lstStyle/>
          <a:p>
            <a:fld id="{07D7C2B2-BAC3-48DB-A1AC-102E5B34AE51}" type="slidenum">
              <a:rPr lang="zh-CN" altLang="en-US" smtClean="0"/>
              <a:pPr/>
              <a:t>10</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a:solidFill>
                  <a:schemeClr val="bg1"/>
                </a:solidFill>
                <a:latin typeface="Microsoft YaHei" panose="020B0503020204020204" pitchFamily="34" charset="-122"/>
                <a:ea typeface="Microsoft YaHei" panose="020B0503020204020204" pitchFamily="34" charset="-122"/>
                <a:cs typeface="+mj-cs"/>
              </a:rPr>
              <a:t>2. </a:t>
            </a:r>
            <a:r>
              <a:rPr lang="zh-CN" altLang="en-US" sz="4400">
                <a:solidFill>
                  <a:schemeClr val="bg1"/>
                </a:solidFill>
                <a:latin typeface="Microsoft YaHei" panose="020B0503020204020204" pitchFamily="34" charset="-122"/>
                <a:ea typeface="Microsoft YaHei" panose="020B0503020204020204" pitchFamily="34" charset="-122"/>
                <a:cs typeface="+mj-cs"/>
              </a:rPr>
              <a:t>第一个</a:t>
            </a:r>
            <a:r>
              <a:rPr lang="en-US" altLang="zh-CN" sz="4400">
                <a:solidFill>
                  <a:schemeClr val="bg1"/>
                </a:solidFill>
                <a:latin typeface="Microsoft YaHei" panose="020B0503020204020204" pitchFamily="34" charset="-122"/>
                <a:ea typeface="Microsoft YaHei" panose="020B0503020204020204" pitchFamily="34" charset="-122"/>
                <a:cs typeface="+mj-cs"/>
              </a:rPr>
              <a:t>PHP</a:t>
            </a:r>
            <a:r>
              <a:rPr lang="zh-CN" altLang="en-US" sz="4400">
                <a:solidFill>
                  <a:schemeClr val="bg1"/>
                </a:solidFill>
                <a:latin typeface="Microsoft YaHei" panose="020B0503020204020204" pitchFamily="34" charset="-122"/>
                <a:ea typeface="Microsoft YaHei" panose="020B0503020204020204" pitchFamily="34" charset="-122"/>
                <a:cs typeface="+mj-cs"/>
              </a:rPr>
              <a:t>脚本语言</a:t>
            </a:r>
            <a:endParaRPr lang="zh-CN" altLang="en-US" sz="4400" dirty="0">
              <a:solidFill>
                <a:schemeClr val="bg1"/>
              </a:solidFill>
              <a:latin typeface="Microsoft YaHei" panose="020B0503020204020204" pitchFamily="34" charset="-122"/>
              <a:ea typeface="Microsoft YaHei" panose="020B0503020204020204" pitchFamily="34" charset="-122"/>
              <a:cs typeface="+mj-cs"/>
            </a:endParaRPr>
          </a:p>
        </p:txBody>
      </p:sp>
      <p:sp>
        <p:nvSpPr>
          <p:cNvPr id="6" name="Rectangle 3">
            <a:extLst>
              <a:ext uri="{FF2B5EF4-FFF2-40B4-BE49-F238E27FC236}">
                <a16:creationId xmlns:a16="http://schemas.microsoft.com/office/drawing/2014/main" id="{53EDECFF-EB72-F14F-AC6C-836E66A0393E}"/>
              </a:ext>
            </a:extLst>
          </p:cNvPr>
          <p:cNvSpPr txBox="1">
            <a:spLocks noChangeArrowheads="1"/>
          </p:cNvSpPr>
          <p:nvPr/>
        </p:nvSpPr>
        <p:spPr>
          <a:xfrm>
            <a:off x="500985" y="1000108"/>
            <a:ext cx="8286808" cy="5286412"/>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50000"/>
              </a:lnSpc>
            </a:pPr>
            <a:r>
              <a:rPr lang="en-US" altLang="zh-CN" dirty="0">
                <a:solidFill>
                  <a:srgbClr val="3333FF"/>
                </a:solidFill>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dirty="0">
                <a:solidFill>
                  <a:srgbClr val="3333FF"/>
                </a:solidFill>
                <a:latin typeface="Times New Roman" panose="02020603050405020304" pitchFamily="18" charset="0"/>
                <a:ea typeface="微软雅黑" panose="020B0503020204020204" pitchFamily="34" charset="-122"/>
                <a:cs typeface="Times New Roman" panose="02020603050405020304" pitchFamily="18" charset="0"/>
              </a:rPr>
              <a:t>的开发步骤：</a:t>
            </a:r>
          </a:p>
          <a:p>
            <a:pPr lvl="1" algn="l">
              <a:lnSpc>
                <a:spcPct val="150000"/>
              </a:lnSpc>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使用编辑器创建一个包含源代码的磁盘文件</a:t>
            </a:r>
          </a:p>
          <a:p>
            <a:pPr lvl="1" algn="l">
              <a:lnSpc>
                <a:spcPct val="150000"/>
              </a:lnSpc>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将文件上传到</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Web</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服务器上</a:t>
            </a:r>
          </a:p>
          <a:p>
            <a:pPr lvl="1" algn="l">
              <a:lnSpc>
                <a:spcPct val="150000"/>
              </a:lnSpc>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通过浏览器访问</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Web</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服务器运行程序</a:t>
            </a:r>
          </a:p>
          <a:p>
            <a:pPr algn="l">
              <a:lnSpc>
                <a:spcPct val="150000"/>
              </a:lnSpc>
              <a:buFont typeface="Arial" panose="020B0604020202020204" pitchFamily="34" charset="0"/>
              <a:buBlip>
                <a:blip r:embed="rId2"/>
              </a:buBlip>
            </a:pPr>
            <a:r>
              <a:rPr lang="zh-CN" altLang="en-US" dirty="0">
                <a:solidFill>
                  <a:srgbClr val="3333FF"/>
                </a:solidFill>
                <a:latin typeface="Times New Roman" panose="02020603050405020304" pitchFamily="18" charset="0"/>
                <a:ea typeface="微软雅黑" panose="020B0503020204020204" pitchFamily="34" charset="-122"/>
                <a:cs typeface="Times New Roman" panose="02020603050405020304" pitchFamily="18" charset="0"/>
              </a:rPr>
              <a:t>示例：</a:t>
            </a:r>
            <a:r>
              <a:rPr lang="en-US" altLang="zh-CN" dirty="0" err="1">
                <a:solidFill>
                  <a:srgbClr val="3333FF"/>
                </a:solidFill>
                <a:latin typeface="Times New Roman" panose="02020603050405020304" pitchFamily="18" charset="0"/>
                <a:ea typeface="微软雅黑" panose="020B0503020204020204" pitchFamily="34" charset="-122"/>
                <a:cs typeface="Times New Roman" panose="02020603050405020304" pitchFamily="18" charset="0"/>
              </a:rPr>
              <a:t>info.php</a:t>
            </a:r>
            <a:endParaRPr lang="en-US" altLang="zh-CN" dirty="0">
              <a:solidFill>
                <a:srgbClr val="3333FF"/>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    </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Picture 1">
            <a:extLst>
              <a:ext uri="{FF2B5EF4-FFF2-40B4-BE49-F238E27FC236}">
                <a16:creationId xmlns:a16="http://schemas.microsoft.com/office/drawing/2014/main" id="{8886A571-F53B-CF4E-AD29-9A2991697521}"/>
              </a:ext>
            </a:extLst>
          </p:cNvPr>
          <p:cNvPicPr>
            <a:picLocks noChangeAspect="1"/>
          </p:cNvPicPr>
          <p:nvPr/>
        </p:nvPicPr>
        <p:blipFill>
          <a:blip r:embed="rId3"/>
          <a:stretch>
            <a:fillRect/>
          </a:stretch>
        </p:blipFill>
        <p:spPr>
          <a:xfrm>
            <a:off x="6449897" y="1123079"/>
            <a:ext cx="5596820" cy="4611841"/>
          </a:xfrm>
          <a:prstGeom prst="rect">
            <a:avLst/>
          </a:prstGeom>
          <a:ln>
            <a:solidFill>
              <a:srgbClr val="FF0000"/>
            </a:solidFill>
          </a:ln>
        </p:spPr>
      </p:pic>
    </p:spTree>
    <p:extLst>
      <p:ext uri="{BB962C8B-B14F-4D97-AF65-F5344CB8AC3E}">
        <p14:creationId xmlns:p14="http://schemas.microsoft.com/office/powerpoint/2010/main" val="2699646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11</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3. PHP</a:t>
            </a:r>
            <a:r>
              <a:rPr lang="zh-CN" altLang="en-US" sz="4400" dirty="0">
                <a:solidFill>
                  <a:schemeClr val="bg1"/>
                </a:solidFill>
                <a:latin typeface="Microsoft YaHei" panose="020B0503020204020204" pitchFamily="34" charset="-122"/>
                <a:ea typeface="Microsoft YaHei" panose="020B0503020204020204" pitchFamily="34" charset="-122"/>
                <a:cs typeface="+mj-cs"/>
              </a:rPr>
              <a:t>语言标记</a:t>
            </a:r>
          </a:p>
        </p:txBody>
      </p:sp>
      <p:sp>
        <p:nvSpPr>
          <p:cNvPr id="8" name="AutoShape 4">
            <a:extLst>
              <a:ext uri="{FF2B5EF4-FFF2-40B4-BE49-F238E27FC236}">
                <a16:creationId xmlns:a16="http://schemas.microsoft.com/office/drawing/2014/main" id="{E3083344-6896-1C4D-AF91-C7580AEDBFB3}"/>
              </a:ext>
            </a:extLst>
          </p:cNvPr>
          <p:cNvSpPr>
            <a:spLocks noChangeArrowheads="1"/>
          </p:cNvSpPr>
          <p:nvPr/>
        </p:nvSpPr>
        <p:spPr bwMode="auto">
          <a:xfrm>
            <a:off x="142844" y="1000108"/>
            <a:ext cx="5534034" cy="3600450"/>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&lt;html&gt;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&lt;head&gt;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&lt;title&gt;</a:t>
            </a:r>
            <a:r>
              <a:rPr lang="zh-CN" altLang="en-US" b="1" dirty="0">
                <a:solidFill>
                  <a:srgbClr val="FF00FF"/>
                </a:solidFill>
                <a:latin typeface="Times New Roman" panose="02020603050405020304" pitchFamily="18" charset="0"/>
                <a:cs typeface="Times New Roman" panose="02020603050405020304" pitchFamily="18" charset="0"/>
              </a:rPr>
              <a:t>我的第一个</a:t>
            </a:r>
            <a:r>
              <a:rPr lang="en-US" altLang="zh-CN" b="1" dirty="0">
                <a:solidFill>
                  <a:srgbClr val="FF00FF"/>
                </a:solidFill>
                <a:latin typeface="Times New Roman" panose="02020603050405020304" pitchFamily="18" charset="0"/>
                <a:cs typeface="Times New Roman" panose="02020603050405020304" pitchFamily="18" charset="0"/>
              </a:rPr>
              <a:t>PHP</a:t>
            </a:r>
            <a:r>
              <a:rPr lang="zh-CN" altLang="en-US" b="1" dirty="0">
                <a:solidFill>
                  <a:srgbClr val="FF00FF"/>
                </a:solidFill>
                <a:latin typeface="Times New Roman" panose="02020603050405020304" pitchFamily="18" charset="0"/>
                <a:cs typeface="Times New Roman" panose="02020603050405020304" pitchFamily="18" charset="0"/>
              </a:rPr>
              <a:t>页面</a:t>
            </a:r>
            <a:r>
              <a:rPr lang="en-US" altLang="zh-CN" b="1" dirty="0">
                <a:solidFill>
                  <a:srgbClr val="9A400E"/>
                </a:solidFill>
                <a:latin typeface="Times New Roman" panose="02020603050405020304" pitchFamily="18" charset="0"/>
                <a:cs typeface="Times New Roman" panose="02020603050405020304" pitchFamily="18" charset="0"/>
              </a:rPr>
              <a:t>&lt;/title&gt;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&lt;/head&gt;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&lt;body&gt;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&lt;h2&gt;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a:t>
            </a:r>
            <a:r>
              <a:rPr lang="en-US" altLang="zh-CN" b="1" dirty="0">
                <a:solidFill>
                  <a:schemeClr val="accent2"/>
                </a:solidFill>
                <a:latin typeface="Times New Roman" panose="02020603050405020304" pitchFamily="18" charset="0"/>
                <a:cs typeface="Times New Roman" panose="02020603050405020304" pitchFamily="18" charset="0"/>
              </a:rPr>
              <a:t>&lt;?php   </a:t>
            </a:r>
            <a:r>
              <a:rPr lang="en-US" altLang="zh-CN" b="1" dirty="0">
                <a:solidFill>
                  <a:srgbClr val="009900"/>
                </a:solidFill>
                <a:latin typeface="Times New Roman" panose="02020603050405020304" pitchFamily="18" charset="0"/>
                <a:cs typeface="Times New Roman" panose="02020603050405020304" pitchFamily="18" charset="0"/>
              </a:rPr>
              <a:t>echo </a:t>
            </a:r>
            <a:r>
              <a:rPr lang="en-US" altLang="zh-CN" b="1" dirty="0">
                <a:solidFill>
                  <a:schemeClr val="accent2"/>
                </a:solidFill>
                <a:latin typeface="Times New Roman" panose="02020603050405020304" pitchFamily="18" charset="0"/>
                <a:cs typeface="Times New Roman" panose="02020603050405020304" pitchFamily="18" charset="0"/>
              </a:rPr>
              <a:t>“</a:t>
            </a:r>
            <a:r>
              <a:rPr lang="en-US" altLang="zh-CN" b="1" dirty="0">
                <a:solidFill>
                  <a:srgbClr val="FF00FF"/>
                </a:solidFill>
                <a:latin typeface="Times New Roman" panose="02020603050405020304" pitchFamily="18" charset="0"/>
                <a:cs typeface="Times New Roman" panose="02020603050405020304" pitchFamily="18" charset="0"/>
              </a:rPr>
              <a:t>Hello World</a:t>
            </a:r>
            <a:r>
              <a:rPr lang="en-US" altLang="zh-CN" b="1" dirty="0">
                <a:solidFill>
                  <a:schemeClr val="accent2"/>
                </a:solidFill>
                <a:latin typeface="Times New Roman" panose="02020603050405020304" pitchFamily="18" charset="0"/>
                <a:cs typeface="Times New Roman" panose="02020603050405020304" pitchFamily="18" charset="0"/>
              </a:rPr>
              <a:t>”</a:t>
            </a:r>
            <a:r>
              <a:rPr lang="zh-CN" altLang="en-US"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chemeClr val="accent2"/>
                </a:solidFill>
                <a:latin typeface="Times New Roman" panose="02020603050405020304" pitchFamily="18" charset="0"/>
                <a:cs typeface="Times New Roman" panose="02020603050405020304" pitchFamily="18" charset="0"/>
              </a:rPr>
              <a:t>?&gt;</a:t>
            </a:r>
          </a:p>
          <a:p>
            <a:pPr>
              <a:lnSpc>
                <a:spcPct val="110000"/>
              </a:lnSpc>
            </a:pPr>
            <a:r>
              <a:rPr lang="en-US" altLang="zh-CN"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rgbClr val="9A400E"/>
                </a:solidFill>
                <a:latin typeface="Times New Roman" panose="02020603050405020304" pitchFamily="18" charset="0"/>
                <a:cs typeface="Times New Roman" panose="02020603050405020304" pitchFamily="18" charset="0"/>
              </a:rPr>
              <a:t>&lt;/h2&gt;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&lt;/body&gt;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&lt;/html&gt;</a:t>
            </a:r>
          </a:p>
        </p:txBody>
      </p:sp>
      <p:sp>
        <p:nvSpPr>
          <p:cNvPr id="11" name="Rectangle 6">
            <a:extLst>
              <a:ext uri="{FF2B5EF4-FFF2-40B4-BE49-F238E27FC236}">
                <a16:creationId xmlns:a16="http://schemas.microsoft.com/office/drawing/2014/main" id="{A3A63610-4FFA-444C-8F17-4F2D7E7CC1CD}"/>
              </a:ext>
            </a:extLst>
          </p:cNvPr>
          <p:cNvSpPr>
            <a:spLocks noChangeArrowheads="1"/>
          </p:cNvSpPr>
          <p:nvPr/>
        </p:nvSpPr>
        <p:spPr bwMode="auto">
          <a:xfrm>
            <a:off x="142875" y="4643446"/>
            <a:ext cx="11042576" cy="1643074"/>
          </a:xfrm>
          <a:prstGeom prst="rect">
            <a:avLst/>
          </a:prstGeom>
          <a:noFill/>
          <a:ln w="9525">
            <a:noFill/>
            <a:miter lim="800000"/>
          </a:ln>
        </p:spPr>
        <p:txBody>
          <a:bodyPr/>
          <a:lstStyle/>
          <a:p>
            <a:pPr marL="342900" indent="-342900" eaLnBrk="0" hangingPunct="0">
              <a:lnSpc>
                <a:spcPct val="150000"/>
              </a:lnSpc>
              <a:spcBef>
                <a:spcPct val="20000"/>
              </a:spcBef>
              <a:buClr>
                <a:schemeClr val="accent2"/>
              </a:buClr>
              <a:buSzPct val="75000"/>
              <a:buFont typeface="Wingdings" panose="05000000000000000000" pitchFamily="2" charset="2"/>
              <a:buNone/>
            </a:pPr>
            <a:r>
              <a:rPr lang="zh-CN" altLang="en-US" sz="2400" dirty="0">
                <a:solidFill>
                  <a:srgbClr val="292929"/>
                </a:solidFill>
                <a:latin typeface="Times New Roman" panose="02020603050405020304" pitchFamily="18" charset="0"/>
                <a:cs typeface="Times New Roman" panose="02020603050405020304" pitchFamily="18" charset="0"/>
              </a:rPr>
              <a:t>  </a:t>
            </a:r>
            <a:r>
              <a:rPr lang="zh-CN" altLang="en-US" sz="2200" dirty="0">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文件后缀名为</a:t>
            </a:r>
            <a:r>
              <a:rPr lang="en-US" altLang="zh-CN" sz="2200" dirty="0">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err="1">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200" dirty="0">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结尾，上传到</a:t>
            </a:r>
            <a:r>
              <a:rPr lang="en-US" altLang="zh-CN" sz="2200" dirty="0">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Web</a:t>
            </a:r>
            <a:r>
              <a:rPr lang="zh-CN" altLang="en-US" sz="2200" dirty="0">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服务器的文档根目录下，通过浏览器访问</a:t>
            </a:r>
            <a:r>
              <a:rPr lang="en-US" altLang="zh-CN" sz="2200" dirty="0">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Web</a:t>
            </a:r>
            <a:r>
              <a:rPr lang="zh-CN" altLang="en-US" sz="2200" dirty="0">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服务器管理下的</a:t>
            </a:r>
            <a:r>
              <a:rPr lang="en-US" altLang="zh-CN" sz="2200" dirty="0">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200" dirty="0">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文件，就可以运行</a:t>
            </a:r>
            <a:r>
              <a:rPr lang="en-US" altLang="zh-CN" sz="2200" dirty="0">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200" dirty="0">
                <a:solidFill>
                  <a:srgbClr val="292929"/>
                </a:solidFill>
                <a:latin typeface="Times New Roman" panose="02020603050405020304" pitchFamily="18" charset="0"/>
                <a:ea typeface="微软雅黑" panose="020B0503020204020204" pitchFamily="34" charset="-122"/>
                <a:cs typeface="Times New Roman" panose="02020603050405020304" pitchFamily="18" charset="0"/>
              </a:rPr>
              <a:t>文件。</a:t>
            </a:r>
          </a:p>
        </p:txBody>
      </p:sp>
      <p:pic>
        <p:nvPicPr>
          <p:cNvPr id="2" name="Picture 1">
            <a:extLst>
              <a:ext uri="{FF2B5EF4-FFF2-40B4-BE49-F238E27FC236}">
                <a16:creationId xmlns:a16="http://schemas.microsoft.com/office/drawing/2014/main" id="{2DB955DF-E5EA-7945-9DEA-9761D560E568}"/>
              </a:ext>
            </a:extLst>
          </p:cNvPr>
          <p:cNvPicPr>
            <a:picLocks noChangeAspect="1"/>
          </p:cNvPicPr>
          <p:nvPr/>
        </p:nvPicPr>
        <p:blipFill>
          <a:blip r:embed="rId2"/>
          <a:stretch>
            <a:fillRect/>
          </a:stretch>
        </p:blipFill>
        <p:spPr>
          <a:xfrm>
            <a:off x="6038381" y="2045893"/>
            <a:ext cx="4339138" cy="1666864"/>
          </a:xfrm>
          <a:prstGeom prst="rect">
            <a:avLst/>
          </a:prstGeom>
          <a:ln>
            <a:solidFill>
              <a:srgbClr val="FF0000"/>
            </a:solidFill>
          </a:ln>
        </p:spPr>
      </p:pic>
    </p:spTree>
    <p:extLst>
      <p:ext uri="{BB962C8B-B14F-4D97-AF65-F5344CB8AC3E}">
        <p14:creationId xmlns:p14="http://schemas.microsoft.com/office/powerpoint/2010/main" val="318516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12</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3. PHP</a:t>
            </a:r>
            <a:r>
              <a:rPr lang="zh-CN" altLang="en-US" sz="4400" dirty="0">
                <a:solidFill>
                  <a:schemeClr val="bg1"/>
                </a:solidFill>
                <a:latin typeface="Microsoft YaHei" panose="020B0503020204020204" pitchFamily="34" charset="-122"/>
                <a:ea typeface="Microsoft YaHei" panose="020B0503020204020204" pitchFamily="34" charset="-122"/>
                <a:cs typeface="+mj-cs"/>
              </a:rPr>
              <a:t>语言标记</a:t>
            </a:r>
          </a:p>
        </p:txBody>
      </p:sp>
      <p:sp>
        <p:nvSpPr>
          <p:cNvPr id="7" name="Rectangle 3">
            <a:extLst>
              <a:ext uri="{FF2B5EF4-FFF2-40B4-BE49-F238E27FC236}">
                <a16:creationId xmlns:a16="http://schemas.microsoft.com/office/drawing/2014/main" id="{BD627F5E-50CF-D54D-978E-C1E2FCD9513A}"/>
              </a:ext>
            </a:extLst>
          </p:cNvPr>
          <p:cNvSpPr txBox="1">
            <a:spLocks noChangeArrowheads="1"/>
          </p:cNvSpPr>
          <p:nvPr/>
        </p:nvSpPr>
        <p:spPr>
          <a:xfrm>
            <a:off x="323410" y="836640"/>
            <a:ext cx="10298516"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ts val="3600"/>
              </a:lnSpc>
              <a:buFont typeface="Wingdings" panose="05000000000000000000" pitchFamily="2" charset="2"/>
              <a:buNone/>
            </a:pPr>
            <a:r>
              <a:rPr lang="zh-CN" altLang="en-US" dirty="0">
                <a:latin typeface="Times New Roman" panose="02020603050405020304" pitchFamily="18" charset="0"/>
                <a:ea typeface="SimSun" panose="02010600030101010101" pitchFamily="2" charset="-122"/>
                <a:cs typeface="Times New Roman" panose="02020603050405020304" pitchFamily="18" charset="0"/>
              </a:rPr>
              <a:t>   </a:t>
            </a:r>
            <a:r>
              <a:rPr lang="en-US" altLang="zh-CN" dirty="0">
                <a:latin typeface="Times New Roman" panose="02020603050405020304" pitchFamily="18" charset="0"/>
                <a:ea typeface="SimSun" panose="02010600030101010101" pitchFamily="2" charset="-122"/>
                <a:cs typeface="Times New Roman" panose="02020603050405020304" pitchFamily="18" charset="0"/>
              </a:rPr>
              <a:t>    </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我们用</a:t>
            </a:r>
            <a:r>
              <a:rPr lang="en-US" altLang="zh-CN" sz="2000"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&lt;?php</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来表示</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标识符的起始，然后放入</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语句并通过加上一个终止标识符</a:t>
            </a:r>
            <a:r>
              <a:rPr lang="en-US" altLang="zh-CN" sz="2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?&gt;</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来退出</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模式。可以根据自己的需要在</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HTML</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文件中像这样开启或关闭</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模式。大多数的嵌入式脚本语言都是这样嵌入到</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HTML</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中并和</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HTML</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一起使用，例如</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CSS</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JavaScript</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ASP</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以及</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JSP</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等。</a:t>
            </a:r>
          </a:p>
        </p:txBody>
      </p:sp>
      <p:sp>
        <p:nvSpPr>
          <p:cNvPr id="12" name="AutoShape 4">
            <a:extLst>
              <a:ext uri="{FF2B5EF4-FFF2-40B4-BE49-F238E27FC236}">
                <a16:creationId xmlns:a16="http://schemas.microsoft.com/office/drawing/2014/main" id="{00152ED1-1B38-684F-980A-5559510A074D}"/>
              </a:ext>
            </a:extLst>
          </p:cNvPr>
          <p:cNvSpPr>
            <a:spLocks noChangeArrowheads="1"/>
          </p:cNvSpPr>
          <p:nvPr/>
        </p:nvSpPr>
        <p:spPr bwMode="auto">
          <a:xfrm>
            <a:off x="1809720" y="2860822"/>
            <a:ext cx="8572560" cy="2952750"/>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&lt;html&gt;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&lt;head&gt;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&lt;style&gt;</a:t>
            </a:r>
            <a:r>
              <a:rPr lang="en-US" altLang="zh-CN" b="1" dirty="0">
                <a:solidFill>
                  <a:srgbClr val="FF00FF"/>
                </a:solidFill>
                <a:latin typeface="Times New Roman" panose="02020603050405020304" pitchFamily="18" charset="0"/>
                <a:cs typeface="Times New Roman" panose="02020603050405020304" pitchFamily="18" charset="0"/>
              </a:rPr>
              <a:t> body{ background:#</a:t>
            </a:r>
            <a:r>
              <a:rPr lang="en-US" altLang="zh-CN" b="1" dirty="0" err="1">
                <a:solidFill>
                  <a:srgbClr val="FF00FF"/>
                </a:solidFill>
                <a:latin typeface="Times New Roman" panose="02020603050405020304" pitchFamily="18" charset="0"/>
                <a:cs typeface="Times New Roman" panose="02020603050405020304" pitchFamily="18" charset="0"/>
              </a:rPr>
              <a:t>ccc</a:t>
            </a:r>
            <a:r>
              <a:rPr lang="en-US" altLang="zh-CN" b="1" dirty="0">
                <a:solidFill>
                  <a:srgbClr val="FF00FF"/>
                </a:solidFill>
                <a:latin typeface="Times New Roman" panose="02020603050405020304" pitchFamily="18" charset="0"/>
                <a:cs typeface="Times New Roman" panose="02020603050405020304" pitchFamily="18" charset="0"/>
              </a:rPr>
              <a:t>;} </a:t>
            </a:r>
            <a:r>
              <a:rPr lang="en-US" altLang="zh-CN" b="1" dirty="0">
                <a:solidFill>
                  <a:srgbClr val="9A400E"/>
                </a:solidFill>
                <a:latin typeface="Times New Roman" panose="02020603050405020304" pitchFamily="18" charset="0"/>
                <a:cs typeface="Times New Roman" panose="02020603050405020304" pitchFamily="18" charset="0"/>
              </a:rPr>
              <a:t>&lt;/style&gt;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&lt;/head&gt;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&lt;body&gt;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&lt;script&gt; alert(“</a:t>
            </a:r>
            <a:r>
              <a:rPr lang="zh-CN" altLang="en-US" b="1" dirty="0">
                <a:solidFill>
                  <a:srgbClr val="9A400E"/>
                </a:solidFill>
                <a:latin typeface="Times New Roman" panose="02020603050405020304" pitchFamily="18" charset="0"/>
                <a:cs typeface="Times New Roman" panose="02020603050405020304" pitchFamily="18" charset="0"/>
              </a:rPr>
              <a:t>客户端时间”</a:t>
            </a:r>
            <a:r>
              <a:rPr lang="en-US" altLang="zh-CN" b="1" dirty="0">
                <a:solidFill>
                  <a:srgbClr val="9A400E"/>
                </a:solidFill>
                <a:latin typeface="Times New Roman" panose="02020603050405020304" pitchFamily="18" charset="0"/>
                <a:cs typeface="Times New Roman" panose="02020603050405020304" pitchFamily="18" charset="0"/>
              </a:rPr>
              <a:t>+(new Date())); &lt;/script&gt;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a:t>
            </a:r>
            <a:r>
              <a:rPr lang="en-US" altLang="zh-CN" b="1" dirty="0">
                <a:solidFill>
                  <a:schemeClr val="accent2"/>
                </a:solidFill>
                <a:latin typeface="Times New Roman" panose="02020603050405020304" pitchFamily="18" charset="0"/>
                <a:cs typeface="Times New Roman" panose="02020603050405020304" pitchFamily="18" charset="0"/>
              </a:rPr>
              <a:t>&lt;?</a:t>
            </a:r>
            <a:r>
              <a:rPr lang="en-US" altLang="zh-CN" b="1" dirty="0" err="1">
                <a:solidFill>
                  <a:schemeClr val="accent2"/>
                </a:solidFill>
                <a:latin typeface="Times New Roman" panose="02020603050405020304" pitchFamily="18" charset="0"/>
                <a:cs typeface="Times New Roman" panose="02020603050405020304" pitchFamily="18" charset="0"/>
              </a:rPr>
              <a:t>php</a:t>
            </a:r>
            <a:r>
              <a:rPr lang="en-US" altLang="zh-CN"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echo </a:t>
            </a:r>
            <a:r>
              <a:rPr lang="en-US" altLang="zh-CN" b="1" dirty="0">
                <a:solidFill>
                  <a:schemeClr val="accent2"/>
                </a:solidFill>
                <a:latin typeface="Times New Roman" panose="02020603050405020304" pitchFamily="18" charset="0"/>
                <a:cs typeface="Times New Roman" panose="02020603050405020304" pitchFamily="18" charset="0"/>
              </a:rPr>
              <a:t>“</a:t>
            </a:r>
            <a:r>
              <a:rPr lang="zh-CN" altLang="en-US" b="1" dirty="0">
                <a:solidFill>
                  <a:srgbClr val="FF00FF"/>
                </a:solidFill>
                <a:latin typeface="Times New Roman" panose="02020603050405020304" pitchFamily="18" charset="0"/>
                <a:cs typeface="Times New Roman" panose="02020603050405020304" pitchFamily="18" charset="0"/>
              </a:rPr>
              <a:t>服务器端的时间</a:t>
            </a:r>
            <a:r>
              <a:rPr lang="zh-CN" altLang="en-US" b="1" dirty="0">
                <a:solidFill>
                  <a:schemeClr val="accent2"/>
                </a:solidFill>
                <a:latin typeface="Times New Roman" panose="02020603050405020304" pitchFamily="18" charset="0"/>
                <a:cs typeface="Times New Roman" panose="02020603050405020304" pitchFamily="18" charset="0"/>
              </a:rPr>
              <a:t>”</a:t>
            </a:r>
            <a:r>
              <a:rPr lang="en-US" altLang="zh-CN" b="1" dirty="0">
                <a:solidFill>
                  <a:schemeClr val="accent2"/>
                </a:solidFill>
                <a:latin typeface="Times New Roman" panose="02020603050405020304" pitchFamily="18" charset="0"/>
                <a:cs typeface="Times New Roman" panose="02020603050405020304" pitchFamily="18" charset="0"/>
              </a:rPr>
              <a:t>.date(“Y-m-d H:i:s”); ?&gt;</a:t>
            </a:r>
            <a:endParaRPr lang="en-US" altLang="zh-CN" b="1" dirty="0">
              <a:solidFill>
                <a:srgbClr val="9A400E"/>
              </a:solidFill>
              <a:latin typeface="Times New Roman" panose="02020603050405020304" pitchFamily="18" charset="0"/>
              <a:cs typeface="Times New Roman" panose="02020603050405020304" pitchFamily="18" charset="0"/>
            </a:endParaRP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     &lt;/body&gt;</a:t>
            </a:r>
          </a:p>
          <a:p>
            <a:pPr>
              <a:lnSpc>
                <a:spcPct val="110000"/>
              </a:lnSpc>
            </a:pPr>
            <a:r>
              <a:rPr lang="en-US" altLang="zh-CN" b="1" dirty="0">
                <a:solidFill>
                  <a:srgbClr val="9A400E"/>
                </a:solidFill>
                <a:latin typeface="Times New Roman" panose="02020603050405020304" pitchFamily="18" charset="0"/>
                <a:cs typeface="Times New Roman" panose="02020603050405020304" pitchFamily="18" charset="0"/>
              </a:rPr>
              <a:t>&lt;/html&gt;</a:t>
            </a:r>
          </a:p>
        </p:txBody>
      </p:sp>
    </p:spTree>
    <p:extLst>
      <p:ext uri="{BB962C8B-B14F-4D97-AF65-F5344CB8AC3E}">
        <p14:creationId xmlns:p14="http://schemas.microsoft.com/office/powerpoint/2010/main" val="2439243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13</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3. PHP</a:t>
            </a:r>
            <a:r>
              <a:rPr lang="zh-CN" altLang="en-US" sz="4400" dirty="0">
                <a:solidFill>
                  <a:schemeClr val="bg1"/>
                </a:solidFill>
                <a:latin typeface="Microsoft YaHei" panose="020B0503020204020204" pitchFamily="34" charset="-122"/>
                <a:ea typeface="Microsoft YaHei" panose="020B0503020204020204" pitchFamily="34" charset="-122"/>
                <a:cs typeface="+mj-cs"/>
              </a:rPr>
              <a:t>语言标记</a:t>
            </a:r>
          </a:p>
        </p:txBody>
      </p:sp>
      <p:sp>
        <p:nvSpPr>
          <p:cNvPr id="6" name="Rectangle 5">
            <a:extLst>
              <a:ext uri="{FF2B5EF4-FFF2-40B4-BE49-F238E27FC236}">
                <a16:creationId xmlns:a16="http://schemas.microsoft.com/office/drawing/2014/main" id="{B741A353-3C35-994E-BB16-9176805F2F2E}"/>
              </a:ext>
            </a:extLst>
          </p:cNvPr>
          <p:cNvSpPr txBox="1">
            <a:spLocks noChangeArrowheads="1"/>
          </p:cNvSpPr>
          <p:nvPr/>
        </p:nvSpPr>
        <p:spPr>
          <a:xfrm>
            <a:off x="846872" y="886429"/>
            <a:ext cx="8229600"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sz="3200" dirty="0">
                <a:latin typeface="微软雅黑" panose="020B0503020204020204" pitchFamily="34" charset="-122"/>
                <a:ea typeface="微软雅黑" panose="020B0503020204020204" pitchFamily="34" charset="-122"/>
              </a:rPr>
              <a:t>PHP</a:t>
            </a:r>
            <a:r>
              <a:rPr lang="zh-CN" altLang="en-US" sz="3200" dirty="0">
                <a:latin typeface="微软雅黑" panose="020B0503020204020204" pitchFamily="34" charset="-122"/>
                <a:ea typeface="微软雅黑" panose="020B0503020204020204" pitchFamily="34" charset="-122"/>
              </a:rPr>
              <a:t>语言嵌入</a:t>
            </a:r>
            <a:r>
              <a:rPr lang="en-US" altLang="zh-CN" sz="3200" dirty="0">
                <a:latin typeface="微软雅黑" panose="020B0503020204020204" pitchFamily="34" charset="-122"/>
                <a:ea typeface="微软雅黑" panose="020B0503020204020204" pitchFamily="34" charset="-122"/>
              </a:rPr>
              <a:t>HTML</a:t>
            </a:r>
            <a:r>
              <a:rPr lang="zh-CN" altLang="en-US" sz="3200" dirty="0">
                <a:latin typeface="微软雅黑" panose="020B0503020204020204" pitchFamily="34" charset="-122"/>
                <a:ea typeface="微软雅黑" panose="020B0503020204020204" pitchFamily="34" charset="-122"/>
              </a:rPr>
              <a:t>中的位置</a:t>
            </a:r>
          </a:p>
        </p:txBody>
      </p:sp>
      <p:sp>
        <p:nvSpPr>
          <p:cNvPr id="8" name="AutoShape 6">
            <a:extLst>
              <a:ext uri="{FF2B5EF4-FFF2-40B4-BE49-F238E27FC236}">
                <a16:creationId xmlns:a16="http://schemas.microsoft.com/office/drawing/2014/main" id="{3754A995-7B53-7C4D-896A-4E093D523685}"/>
              </a:ext>
            </a:extLst>
          </p:cNvPr>
          <p:cNvSpPr>
            <a:spLocks noChangeArrowheads="1"/>
          </p:cNvSpPr>
          <p:nvPr/>
        </p:nvSpPr>
        <p:spPr bwMode="auto">
          <a:xfrm>
            <a:off x="814328" y="1897125"/>
            <a:ext cx="8748712" cy="4371992"/>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30000"/>
              </a:lnSpc>
            </a:pPr>
            <a:r>
              <a:rPr lang="en-US" altLang="zh-CN" b="1" dirty="0">
                <a:solidFill>
                  <a:srgbClr val="9A400E"/>
                </a:solidFill>
                <a:latin typeface="Times New Roman" panose="02020603050405020304" pitchFamily="18" charset="0"/>
                <a:cs typeface="Times New Roman" panose="02020603050405020304" pitchFamily="18" charset="0"/>
              </a:rPr>
              <a:t>&lt;html&gt;</a:t>
            </a:r>
          </a:p>
          <a:p>
            <a:pPr>
              <a:lnSpc>
                <a:spcPct val="130000"/>
              </a:lnSpc>
            </a:pPr>
            <a:r>
              <a:rPr lang="en-US" altLang="zh-CN" b="1" dirty="0">
                <a:solidFill>
                  <a:srgbClr val="9A400E"/>
                </a:solidFill>
                <a:latin typeface="Times New Roman" panose="02020603050405020304" pitchFamily="18" charset="0"/>
                <a:cs typeface="Times New Roman" panose="02020603050405020304" pitchFamily="18" charset="0"/>
              </a:rPr>
              <a:t>     &lt;head&gt;</a:t>
            </a:r>
          </a:p>
          <a:p>
            <a:pPr>
              <a:lnSpc>
                <a:spcPct val="130000"/>
              </a:lnSpc>
            </a:pPr>
            <a:r>
              <a:rPr lang="en-US" altLang="zh-CN" b="1" dirty="0">
                <a:solidFill>
                  <a:srgbClr val="9A400E"/>
                </a:solidFill>
                <a:latin typeface="Times New Roman" panose="02020603050405020304" pitchFamily="18" charset="0"/>
                <a:cs typeface="Times New Roman" panose="02020603050405020304" pitchFamily="18" charset="0"/>
              </a:rPr>
              <a:t>           &lt;title&gt; </a:t>
            </a:r>
            <a:r>
              <a:rPr lang="en-US" altLang="zh-CN" b="1" dirty="0">
                <a:solidFill>
                  <a:schemeClr val="accent2"/>
                </a:solidFill>
                <a:latin typeface="Times New Roman" panose="02020603050405020304" pitchFamily="18" charset="0"/>
                <a:cs typeface="Times New Roman" panose="02020603050405020304" pitchFamily="18" charset="0"/>
              </a:rPr>
              <a:t>&lt;?</a:t>
            </a:r>
            <a:r>
              <a:rPr lang="en-US" altLang="zh-CN" b="1" dirty="0" err="1">
                <a:solidFill>
                  <a:schemeClr val="accent2"/>
                </a:solidFill>
                <a:latin typeface="Times New Roman" panose="02020603050405020304" pitchFamily="18" charset="0"/>
                <a:cs typeface="Times New Roman" panose="02020603050405020304" pitchFamily="18" charset="0"/>
              </a:rPr>
              <a:t>php</a:t>
            </a:r>
            <a:r>
              <a:rPr lang="en-US" altLang="zh-CN"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echo </a:t>
            </a:r>
            <a:r>
              <a:rPr lang="en-US" altLang="zh-CN" b="1" dirty="0">
                <a:solidFill>
                  <a:schemeClr val="accent2"/>
                </a:solidFill>
                <a:latin typeface="Times New Roman" panose="02020603050405020304" pitchFamily="18" charset="0"/>
                <a:cs typeface="Times New Roman" panose="02020603050405020304" pitchFamily="18" charset="0"/>
              </a:rPr>
              <a:t>“</a:t>
            </a:r>
            <a:r>
              <a:rPr lang="en-US" altLang="zh-CN" b="1" dirty="0">
                <a:solidFill>
                  <a:srgbClr val="FF00FF"/>
                </a:solidFill>
                <a:latin typeface="Times New Roman" panose="02020603050405020304" pitchFamily="18" charset="0"/>
                <a:cs typeface="Times New Roman" panose="02020603050405020304" pitchFamily="18" charset="0"/>
              </a:rPr>
              <a:t>PHP </a:t>
            </a:r>
            <a:r>
              <a:rPr lang="zh-CN" altLang="en-US" b="1" dirty="0">
                <a:solidFill>
                  <a:srgbClr val="FF00FF"/>
                </a:solidFill>
                <a:latin typeface="Times New Roman" panose="02020603050405020304" pitchFamily="18" charset="0"/>
                <a:cs typeface="Times New Roman" panose="02020603050405020304" pitchFamily="18" charset="0"/>
              </a:rPr>
              <a:t>语言标记的使用</a:t>
            </a:r>
            <a:r>
              <a:rPr lang="zh-CN" altLang="en-US"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chemeClr val="accent2"/>
                </a:solidFill>
                <a:latin typeface="Times New Roman" panose="02020603050405020304" pitchFamily="18" charset="0"/>
                <a:cs typeface="Times New Roman" panose="02020603050405020304" pitchFamily="18" charset="0"/>
              </a:rPr>
              <a:t>?&gt;</a:t>
            </a:r>
            <a:r>
              <a:rPr lang="en-US" altLang="zh-CN" dirty="0">
                <a:latin typeface="Times New Roman" panose="02020603050405020304" pitchFamily="18" charset="0"/>
                <a:cs typeface="Times New Roman" panose="02020603050405020304" pitchFamily="18" charset="0"/>
              </a:rPr>
              <a:t> </a:t>
            </a:r>
            <a:r>
              <a:rPr lang="en-US" altLang="zh-CN" b="1" dirty="0">
                <a:solidFill>
                  <a:srgbClr val="9A400E"/>
                </a:solidFill>
                <a:latin typeface="Times New Roman" panose="02020603050405020304" pitchFamily="18" charset="0"/>
                <a:cs typeface="Times New Roman" panose="02020603050405020304" pitchFamily="18" charset="0"/>
              </a:rPr>
              <a:t>&lt;/title&gt;</a:t>
            </a:r>
          </a:p>
          <a:p>
            <a:pPr>
              <a:lnSpc>
                <a:spcPct val="130000"/>
              </a:lnSpc>
            </a:pPr>
            <a:r>
              <a:rPr lang="en-US" altLang="zh-CN" b="1" dirty="0">
                <a:solidFill>
                  <a:srgbClr val="9A400E"/>
                </a:solidFill>
                <a:latin typeface="Times New Roman" panose="02020603050405020304" pitchFamily="18" charset="0"/>
                <a:cs typeface="Times New Roman" panose="02020603050405020304" pitchFamily="18" charset="0"/>
              </a:rPr>
              <a:t>     &lt;/head&gt;</a:t>
            </a:r>
          </a:p>
          <a:p>
            <a:pPr>
              <a:lnSpc>
                <a:spcPct val="130000"/>
              </a:lnSpc>
            </a:pPr>
            <a:r>
              <a:rPr lang="en-US" altLang="zh-CN" b="1" dirty="0">
                <a:solidFill>
                  <a:srgbClr val="9A400E"/>
                </a:solidFill>
                <a:latin typeface="Times New Roman" panose="02020603050405020304" pitchFamily="18" charset="0"/>
                <a:cs typeface="Times New Roman" panose="02020603050405020304" pitchFamily="18" charset="0"/>
              </a:rPr>
              <a:t>     &lt;body </a:t>
            </a:r>
            <a:r>
              <a:rPr lang="en-US" altLang="zh-CN" b="1" dirty="0">
                <a:solidFill>
                  <a:schemeClr val="accent2"/>
                </a:solidFill>
                <a:latin typeface="Times New Roman" panose="02020603050405020304" pitchFamily="18" charset="0"/>
                <a:cs typeface="Times New Roman" panose="02020603050405020304" pitchFamily="18" charset="0"/>
              </a:rPr>
              <a:t>&lt;?</a:t>
            </a:r>
            <a:r>
              <a:rPr lang="en-US" altLang="zh-CN" b="1" dirty="0" err="1">
                <a:solidFill>
                  <a:schemeClr val="accent2"/>
                </a:solidFill>
                <a:latin typeface="Times New Roman" panose="02020603050405020304" pitchFamily="18" charset="0"/>
                <a:cs typeface="Times New Roman" panose="02020603050405020304" pitchFamily="18" charset="0"/>
              </a:rPr>
              <a:t>php</a:t>
            </a:r>
            <a:r>
              <a:rPr lang="en-US" altLang="zh-CN"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echo </a:t>
            </a:r>
            <a:r>
              <a:rPr lang="en-US" altLang="zh-CN" b="1" dirty="0">
                <a:solidFill>
                  <a:schemeClr val="accent2"/>
                </a:solidFill>
                <a:latin typeface="Times New Roman" panose="02020603050405020304" pitchFamily="18" charset="0"/>
                <a:cs typeface="Times New Roman" panose="02020603050405020304" pitchFamily="18" charset="0"/>
              </a:rPr>
              <a:t>’</a:t>
            </a:r>
            <a:r>
              <a:rPr lang="en-US" altLang="zh-CN" b="1" dirty="0" err="1">
                <a:solidFill>
                  <a:srgbClr val="FF00FF"/>
                </a:solidFill>
                <a:latin typeface="Times New Roman" panose="02020603050405020304" pitchFamily="18" charset="0"/>
                <a:cs typeface="Times New Roman" panose="02020603050405020304" pitchFamily="18" charset="0"/>
              </a:rPr>
              <a:t>bgcolor</a:t>
            </a:r>
            <a:r>
              <a:rPr lang="en-US" altLang="zh-CN" b="1" dirty="0">
                <a:solidFill>
                  <a:srgbClr val="FF00FF"/>
                </a:solidFill>
                <a:latin typeface="Times New Roman" panose="02020603050405020304" pitchFamily="18" charset="0"/>
                <a:cs typeface="Times New Roman" panose="02020603050405020304" pitchFamily="18" charset="0"/>
              </a:rPr>
              <a:t>=“#</a:t>
            </a:r>
            <a:r>
              <a:rPr lang="en-US" altLang="zh-CN" b="1" dirty="0" err="1">
                <a:solidFill>
                  <a:srgbClr val="FF00FF"/>
                </a:solidFill>
                <a:latin typeface="Times New Roman" panose="02020603050405020304" pitchFamily="18" charset="0"/>
                <a:cs typeface="Times New Roman" panose="02020603050405020304" pitchFamily="18" charset="0"/>
              </a:rPr>
              <a:t>cccccc</a:t>
            </a:r>
            <a:r>
              <a:rPr lang="en-US" altLang="zh-CN" b="1" dirty="0">
                <a:solidFill>
                  <a:srgbClr val="FF00FF"/>
                </a:solidFill>
                <a:latin typeface="Times New Roman" panose="02020603050405020304" pitchFamily="18" charset="0"/>
                <a:cs typeface="Times New Roman" panose="02020603050405020304" pitchFamily="18" charset="0"/>
              </a:rPr>
              <a:t>”</a:t>
            </a:r>
            <a:r>
              <a:rPr lang="en-US" altLang="zh-CN" b="1" dirty="0">
                <a:solidFill>
                  <a:schemeClr val="accent2"/>
                </a:solidFill>
                <a:latin typeface="Times New Roman" panose="02020603050405020304" pitchFamily="18" charset="0"/>
                <a:cs typeface="Times New Roman" panose="02020603050405020304" pitchFamily="18" charset="0"/>
              </a:rPr>
              <a:t>’ ?&gt;</a:t>
            </a:r>
            <a:r>
              <a:rPr lang="en-US" altLang="zh-CN" dirty="0">
                <a:latin typeface="Times New Roman" panose="02020603050405020304" pitchFamily="18" charset="0"/>
                <a:cs typeface="Times New Roman" panose="02020603050405020304" pitchFamily="18" charset="0"/>
              </a:rPr>
              <a:t> </a:t>
            </a:r>
            <a:r>
              <a:rPr lang="en-US" altLang="zh-CN" b="1" dirty="0">
                <a:solidFill>
                  <a:srgbClr val="9A400E"/>
                </a:solidFill>
                <a:latin typeface="Times New Roman" panose="02020603050405020304" pitchFamily="18" charset="0"/>
                <a:cs typeface="Times New Roman" panose="02020603050405020304" pitchFamily="18" charset="0"/>
              </a:rPr>
              <a:t>&gt;</a:t>
            </a:r>
          </a:p>
          <a:p>
            <a:pPr>
              <a:lnSpc>
                <a:spcPct val="130000"/>
              </a:lnSpc>
            </a:pPr>
            <a:r>
              <a:rPr lang="en-US" altLang="zh-CN" b="1" dirty="0">
                <a:solidFill>
                  <a:schemeClr val="accent2"/>
                </a:solidFill>
                <a:latin typeface="Times New Roman" panose="02020603050405020304" pitchFamily="18" charset="0"/>
                <a:cs typeface="Times New Roman" panose="02020603050405020304" pitchFamily="18" charset="0"/>
              </a:rPr>
              <a:t>           &lt;?</a:t>
            </a:r>
            <a:r>
              <a:rPr lang="en-US" altLang="zh-CN" b="1" dirty="0" err="1">
                <a:solidFill>
                  <a:schemeClr val="accent2"/>
                </a:solidFill>
                <a:latin typeface="Times New Roman" panose="02020603050405020304" pitchFamily="18" charset="0"/>
                <a:cs typeface="Times New Roman" panose="02020603050405020304" pitchFamily="18" charset="0"/>
              </a:rPr>
              <a:t>php</a:t>
            </a:r>
            <a:r>
              <a:rPr lang="en-US" altLang="zh-CN"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rgbClr val="9A400E"/>
                </a:solidFill>
                <a:latin typeface="Times New Roman" panose="02020603050405020304" pitchFamily="18" charset="0"/>
                <a:cs typeface="Times New Roman" panose="02020603050405020304" pitchFamily="18" charset="0"/>
              </a:rPr>
              <a:t>if</a:t>
            </a:r>
            <a:r>
              <a:rPr lang="en-US" altLang="zh-CN" b="1" dirty="0">
                <a:solidFill>
                  <a:schemeClr val="accent2"/>
                </a:solidFill>
                <a:latin typeface="Times New Roman" panose="02020603050405020304" pitchFamily="18" charset="0"/>
                <a:cs typeface="Times New Roman" panose="02020603050405020304" pitchFamily="18" charset="0"/>
              </a:rPr>
              <a:t>($</a:t>
            </a:r>
            <a:r>
              <a:rPr lang="en-US" altLang="zh-CN" b="1" dirty="0">
                <a:solidFill>
                  <a:srgbClr val="009900"/>
                </a:solidFill>
                <a:latin typeface="Times New Roman" panose="02020603050405020304" pitchFamily="18" charset="0"/>
                <a:cs typeface="Times New Roman" panose="02020603050405020304" pitchFamily="18" charset="0"/>
              </a:rPr>
              <a:t>expression</a:t>
            </a:r>
            <a:r>
              <a:rPr lang="en-US" altLang="zh-CN" b="1" dirty="0">
                <a:solidFill>
                  <a:schemeClr val="accent2"/>
                </a:solidFill>
                <a:latin typeface="Times New Roman" panose="02020603050405020304" pitchFamily="18" charset="0"/>
                <a:cs typeface="Times New Roman" panose="02020603050405020304" pitchFamily="18" charset="0"/>
              </a:rPr>
              <a:t>){</a:t>
            </a:r>
            <a:r>
              <a:rPr lang="zh-CN" altLang="en-US"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chemeClr val="accent2"/>
                </a:solidFill>
                <a:latin typeface="Times New Roman" panose="02020603050405020304" pitchFamily="18" charset="0"/>
                <a:cs typeface="Times New Roman" panose="02020603050405020304" pitchFamily="18" charset="0"/>
              </a:rPr>
              <a:t>?&gt;</a:t>
            </a:r>
          </a:p>
          <a:p>
            <a:pPr>
              <a:lnSpc>
                <a:spcPct val="130000"/>
              </a:lnSpc>
            </a:pPr>
            <a:r>
              <a:rPr lang="en-US" altLang="zh-CN"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rgbClr val="9A400E"/>
                </a:solidFill>
                <a:latin typeface="Times New Roman" panose="02020603050405020304" pitchFamily="18" charset="0"/>
                <a:cs typeface="Times New Roman" panose="02020603050405020304" pitchFamily="18" charset="0"/>
              </a:rPr>
              <a:t>&lt;p align=“</a:t>
            </a:r>
            <a:r>
              <a:rPr lang="en-US" altLang="zh-CN" b="1" dirty="0">
                <a:solidFill>
                  <a:schemeClr val="accent2"/>
                </a:solidFill>
                <a:latin typeface="Times New Roman" panose="02020603050405020304" pitchFamily="18" charset="0"/>
                <a:cs typeface="Times New Roman" panose="02020603050405020304" pitchFamily="18" charset="0"/>
              </a:rPr>
              <a:t> &lt;?</a:t>
            </a:r>
            <a:r>
              <a:rPr lang="en-US" altLang="zh-CN" b="1" dirty="0" err="1">
                <a:solidFill>
                  <a:schemeClr val="accent2"/>
                </a:solidFill>
                <a:latin typeface="Times New Roman" panose="02020603050405020304" pitchFamily="18" charset="0"/>
                <a:cs typeface="Times New Roman" panose="02020603050405020304" pitchFamily="18" charset="0"/>
              </a:rPr>
              <a:t>php</a:t>
            </a:r>
            <a:r>
              <a:rPr lang="en-US" altLang="zh-CN"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echo </a:t>
            </a:r>
            <a:r>
              <a:rPr lang="en-US" altLang="zh-CN" b="1" dirty="0">
                <a:solidFill>
                  <a:schemeClr val="accent2"/>
                </a:solidFill>
                <a:latin typeface="Times New Roman" panose="02020603050405020304" pitchFamily="18" charset="0"/>
                <a:cs typeface="Times New Roman" panose="02020603050405020304" pitchFamily="18" charset="0"/>
              </a:rPr>
              <a:t>“</a:t>
            </a:r>
            <a:r>
              <a:rPr lang="en-US" altLang="zh-CN" b="1" dirty="0">
                <a:solidFill>
                  <a:srgbClr val="FF00FF"/>
                </a:solidFill>
                <a:latin typeface="Times New Roman" panose="02020603050405020304" pitchFamily="18" charset="0"/>
                <a:cs typeface="Times New Roman" panose="02020603050405020304" pitchFamily="18" charset="0"/>
              </a:rPr>
              <a:t>center”</a:t>
            </a:r>
            <a:r>
              <a:rPr lang="en-US" altLang="zh-CN" b="1" dirty="0">
                <a:solidFill>
                  <a:schemeClr val="accent2"/>
                </a:solidFill>
                <a:latin typeface="Times New Roman" panose="02020603050405020304" pitchFamily="18" charset="0"/>
                <a:cs typeface="Times New Roman" panose="02020603050405020304" pitchFamily="18" charset="0"/>
              </a:rPr>
              <a:t> ?&gt;</a:t>
            </a:r>
            <a:r>
              <a:rPr lang="en-US" altLang="zh-CN" dirty="0">
                <a:latin typeface="Times New Roman" panose="02020603050405020304" pitchFamily="18" charset="0"/>
                <a:cs typeface="Times New Roman" panose="02020603050405020304" pitchFamily="18" charset="0"/>
              </a:rPr>
              <a:t> </a:t>
            </a:r>
            <a:r>
              <a:rPr lang="en-US" altLang="zh-CN" b="1" dirty="0">
                <a:solidFill>
                  <a:srgbClr val="9A400E"/>
                </a:solidFill>
                <a:latin typeface="Times New Roman" panose="02020603050405020304" pitchFamily="18" charset="0"/>
                <a:cs typeface="Times New Roman" panose="02020603050405020304" pitchFamily="18" charset="0"/>
              </a:rPr>
              <a:t>”&gt;</a:t>
            </a:r>
            <a:r>
              <a:rPr lang="en-US" altLang="zh-CN" b="1" dirty="0">
                <a:latin typeface="Times New Roman" panose="02020603050405020304" pitchFamily="18" charset="0"/>
                <a:cs typeface="Times New Roman" panose="02020603050405020304" pitchFamily="18" charset="0"/>
              </a:rPr>
              <a:t>This is true</a:t>
            </a:r>
            <a:r>
              <a:rPr lang="en-US" altLang="zh-CN" b="1" dirty="0">
                <a:solidFill>
                  <a:srgbClr val="9A400E"/>
                </a:solidFill>
                <a:latin typeface="Times New Roman" panose="02020603050405020304" pitchFamily="18" charset="0"/>
                <a:cs typeface="Times New Roman" panose="02020603050405020304" pitchFamily="18" charset="0"/>
              </a:rPr>
              <a:t>&lt;/p&gt;</a:t>
            </a:r>
          </a:p>
          <a:p>
            <a:pPr>
              <a:lnSpc>
                <a:spcPct val="130000"/>
              </a:lnSpc>
            </a:pPr>
            <a:r>
              <a:rPr lang="en-US" altLang="zh-CN" b="1" dirty="0">
                <a:solidFill>
                  <a:schemeClr val="accent2"/>
                </a:solidFill>
                <a:latin typeface="Times New Roman" panose="02020603050405020304" pitchFamily="18" charset="0"/>
                <a:cs typeface="Times New Roman" panose="02020603050405020304" pitchFamily="18" charset="0"/>
              </a:rPr>
              <a:t>           &lt;?</a:t>
            </a:r>
            <a:r>
              <a:rPr lang="en-US" altLang="zh-CN" b="1" dirty="0" err="1">
                <a:solidFill>
                  <a:schemeClr val="accent2"/>
                </a:solidFill>
                <a:latin typeface="Times New Roman" panose="02020603050405020304" pitchFamily="18" charset="0"/>
                <a:cs typeface="Times New Roman" panose="02020603050405020304" pitchFamily="18" charset="0"/>
              </a:rPr>
              <a:t>php</a:t>
            </a:r>
            <a:r>
              <a:rPr lang="en-US" altLang="zh-CN"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rgbClr val="9A400E"/>
                </a:solidFill>
                <a:latin typeface="Times New Roman" panose="02020603050405020304" pitchFamily="18" charset="0"/>
                <a:cs typeface="Times New Roman" panose="02020603050405020304" pitchFamily="18" charset="0"/>
              </a:rPr>
              <a:t>else</a:t>
            </a:r>
            <a:r>
              <a:rPr lang="en-US" altLang="zh-CN" b="1" dirty="0">
                <a:solidFill>
                  <a:schemeClr val="accent2"/>
                </a:solidFill>
                <a:latin typeface="Times New Roman" panose="02020603050405020304" pitchFamily="18" charset="0"/>
                <a:cs typeface="Times New Roman" panose="02020603050405020304" pitchFamily="18" charset="0"/>
              </a:rPr>
              <a:t>{ ?&gt;</a:t>
            </a:r>
          </a:p>
          <a:p>
            <a:pPr>
              <a:lnSpc>
                <a:spcPct val="130000"/>
              </a:lnSpc>
            </a:pPr>
            <a:r>
              <a:rPr lang="en-US" altLang="zh-CN"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rgbClr val="9A400E"/>
                </a:solidFill>
                <a:latin typeface="Times New Roman" panose="02020603050405020304" pitchFamily="18" charset="0"/>
                <a:cs typeface="Times New Roman" panose="02020603050405020304" pitchFamily="18" charset="0"/>
              </a:rPr>
              <a:t>&lt;p&gt;</a:t>
            </a:r>
            <a:r>
              <a:rPr lang="en-US" altLang="zh-CN" b="1" dirty="0">
                <a:latin typeface="Times New Roman" panose="02020603050405020304" pitchFamily="18" charset="0"/>
                <a:cs typeface="Times New Roman" panose="02020603050405020304" pitchFamily="18" charset="0"/>
              </a:rPr>
              <a:t>This is false</a:t>
            </a:r>
            <a:r>
              <a:rPr lang="en-US" altLang="zh-CN" b="1" dirty="0">
                <a:solidFill>
                  <a:srgbClr val="9A400E"/>
                </a:solidFill>
                <a:latin typeface="Times New Roman" panose="02020603050405020304" pitchFamily="18" charset="0"/>
                <a:cs typeface="Times New Roman" panose="02020603050405020304" pitchFamily="18" charset="0"/>
              </a:rPr>
              <a:t>&lt;/p&gt;</a:t>
            </a:r>
          </a:p>
          <a:p>
            <a:pPr>
              <a:lnSpc>
                <a:spcPct val="130000"/>
              </a:lnSpc>
            </a:pPr>
            <a:r>
              <a:rPr lang="en-US" altLang="zh-CN" b="1" dirty="0">
                <a:solidFill>
                  <a:schemeClr val="accent2"/>
                </a:solidFill>
                <a:latin typeface="Times New Roman" panose="02020603050405020304" pitchFamily="18" charset="0"/>
                <a:cs typeface="Times New Roman" panose="02020603050405020304" pitchFamily="18" charset="0"/>
              </a:rPr>
              <a:t>           &lt;?</a:t>
            </a:r>
            <a:r>
              <a:rPr lang="en-US" altLang="zh-CN" b="1" dirty="0" err="1">
                <a:solidFill>
                  <a:schemeClr val="accent2"/>
                </a:solidFill>
                <a:latin typeface="Times New Roman" panose="02020603050405020304" pitchFamily="18" charset="0"/>
                <a:cs typeface="Times New Roman" panose="02020603050405020304" pitchFamily="18" charset="0"/>
              </a:rPr>
              <a:t>php</a:t>
            </a:r>
            <a:r>
              <a:rPr lang="en-US" altLang="zh-CN" b="1" dirty="0">
                <a:solidFill>
                  <a:schemeClr val="accent2"/>
                </a:solidFill>
                <a:latin typeface="Times New Roman" panose="02020603050405020304" pitchFamily="18" charset="0"/>
                <a:cs typeface="Times New Roman" panose="02020603050405020304" pitchFamily="18" charset="0"/>
              </a:rPr>
              <a:t>  }</a:t>
            </a:r>
            <a:r>
              <a:rPr lang="zh-CN" altLang="en-US"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chemeClr val="accent2"/>
                </a:solidFill>
                <a:latin typeface="Times New Roman" panose="02020603050405020304" pitchFamily="18" charset="0"/>
                <a:cs typeface="Times New Roman" panose="02020603050405020304" pitchFamily="18" charset="0"/>
              </a:rPr>
              <a:t>?&gt;</a:t>
            </a:r>
            <a:endParaRPr lang="en-US" altLang="zh-CN" b="1" dirty="0">
              <a:solidFill>
                <a:srgbClr val="9A400E"/>
              </a:solidFill>
              <a:latin typeface="Times New Roman" panose="02020603050405020304" pitchFamily="18" charset="0"/>
              <a:cs typeface="Times New Roman" panose="02020603050405020304" pitchFamily="18" charset="0"/>
            </a:endParaRPr>
          </a:p>
          <a:p>
            <a:pPr>
              <a:lnSpc>
                <a:spcPct val="130000"/>
              </a:lnSpc>
            </a:pPr>
            <a:r>
              <a:rPr lang="en-US" altLang="zh-CN" b="1" dirty="0">
                <a:solidFill>
                  <a:srgbClr val="9A400E"/>
                </a:solidFill>
                <a:latin typeface="Times New Roman" panose="02020603050405020304" pitchFamily="18" charset="0"/>
                <a:cs typeface="Times New Roman" panose="02020603050405020304" pitchFamily="18" charset="0"/>
              </a:rPr>
              <a:t>     &lt;/body&gt;</a:t>
            </a:r>
          </a:p>
          <a:p>
            <a:pPr>
              <a:lnSpc>
                <a:spcPct val="130000"/>
              </a:lnSpc>
            </a:pPr>
            <a:r>
              <a:rPr lang="en-US" altLang="zh-CN" b="1" dirty="0">
                <a:solidFill>
                  <a:srgbClr val="9A400E"/>
                </a:solidFill>
                <a:latin typeface="Times New Roman" panose="02020603050405020304" pitchFamily="18" charset="0"/>
                <a:cs typeface="Times New Roman" panose="02020603050405020304" pitchFamily="18" charset="0"/>
              </a:rPr>
              <a:t>&lt;/html&gt;</a:t>
            </a:r>
          </a:p>
        </p:txBody>
      </p:sp>
      <p:sp>
        <p:nvSpPr>
          <p:cNvPr id="10" name="AutoShape 8">
            <a:extLst>
              <a:ext uri="{FF2B5EF4-FFF2-40B4-BE49-F238E27FC236}">
                <a16:creationId xmlns:a16="http://schemas.microsoft.com/office/drawing/2014/main" id="{61BE818C-C841-2447-98B6-13F750E272BF}"/>
              </a:ext>
            </a:extLst>
          </p:cNvPr>
          <p:cNvSpPr>
            <a:spLocks noChangeArrowheads="1"/>
          </p:cNvSpPr>
          <p:nvPr/>
        </p:nvSpPr>
        <p:spPr bwMode="auto">
          <a:xfrm>
            <a:off x="4527362" y="1910743"/>
            <a:ext cx="2376487" cy="433387"/>
          </a:xfrm>
          <a:prstGeom prst="wedgeRoundRectCallout">
            <a:avLst>
              <a:gd name="adj1" fmla="val -58218"/>
              <a:gd name="adj2" fmla="val 107144"/>
              <a:gd name="adj3" fmla="val 16667"/>
            </a:avLst>
          </a:prstGeom>
          <a:gradFill rotWithShape="1">
            <a:gsLst>
              <a:gs pos="0">
                <a:srgbClr val="FFFF99"/>
              </a:gs>
              <a:gs pos="100000">
                <a:srgbClr val="FFFFFF"/>
              </a:gs>
            </a:gsLst>
            <a:lin ang="5400000" scaled="1"/>
          </a:gradFill>
          <a:ln w="9525">
            <a:solidFill>
              <a:srgbClr val="FF6600"/>
            </a:solidFill>
            <a:miter lim="800000"/>
          </a:ln>
        </p:spPr>
        <p:txBody>
          <a:bodyPr/>
          <a:lstStyle/>
          <a:p>
            <a:pPr algn="ctr"/>
            <a:r>
              <a:rPr lang="zh-CN" altLang="en-US" sz="1600" b="1"/>
              <a:t>嵌入到页面的标题处</a:t>
            </a:r>
            <a:endParaRPr lang="zh-CN" altLang="en-US"/>
          </a:p>
        </p:txBody>
      </p:sp>
      <p:sp>
        <p:nvSpPr>
          <p:cNvPr id="11" name="AutoShape 9">
            <a:extLst>
              <a:ext uri="{FF2B5EF4-FFF2-40B4-BE49-F238E27FC236}">
                <a16:creationId xmlns:a16="http://schemas.microsoft.com/office/drawing/2014/main" id="{BFE366A5-5565-BE49-A487-0B8B66839DC1}"/>
              </a:ext>
            </a:extLst>
          </p:cNvPr>
          <p:cNvSpPr>
            <a:spLocks noChangeArrowheads="1"/>
          </p:cNvSpPr>
          <p:nvPr/>
        </p:nvSpPr>
        <p:spPr bwMode="auto">
          <a:xfrm>
            <a:off x="5990594" y="3003440"/>
            <a:ext cx="2447925" cy="360362"/>
          </a:xfrm>
          <a:prstGeom prst="wedgeRoundRectCallout">
            <a:avLst>
              <a:gd name="adj1" fmla="val -67315"/>
              <a:gd name="adj2" fmla="val 93171"/>
              <a:gd name="adj3" fmla="val 16667"/>
            </a:avLst>
          </a:prstGeom>
          <a:gradFill rotWithShape="1">
            <a:gsLst>
              <a:gs pos="0">
                <a:srgbClr val="FFFF99"/>
              </a:gs>
              <a:gs pos="100000">
                <a:srgbClr val="FFFFFF"/>
              </a:gs>
            </a:gsLst>
            <a:lin ang="5400000" scaled="1"/>
          </a:gradFill>
          <a:ln w="9525">
            <a:solidFill>
              <a:srgbClr val="FF6600"/>
            </a:solidFill>
            <a:miter lim="800000"/>
          </a:ln>
        </p:spPr>
        <p:txBody>
          <a:bodyPr/>
          <a:lstStyle/>
          <a:p>
            <a:pPr algn="ctr"/>
            <a:r>
              <a:rPr lang="zh-CN" altLang="en-US" sz="1600" b="1" dirty="0"/>
              <a:t>嵌入到</a:t>
            </a:r>
            <a:r>
              <a:rPr lang="en-US" altLang="zh-CN" sz="1600" b="1" dirty="0"/>
              <a:t>html</a:t>
            </a:r>
            <a:r>
              <a:rPr lang="zh-CN" altLang="en-US" sz="1600" b="1" dirty="0"/>
              <a:t>标签属性中</a:t>
            </a:r>
            <a:endParaRPr lang="zh-CN" altLang="en-US" dirty="0"/>
          </a:p>
        </p:txBody>
      </p:sp>
    </p:spTree>
    <p:extLst>
      <p:ext uri="{BB962C8B-B14F-4D97-AF65-F5344CB8AC3E}">
        <p14:creationId xmlns:p14="http://schemas.microsoft.com/office/powerpoint/2010/main" val="940343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ssolv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0" grpId="0" bldLvl="0" animBg="1"/>
      <p:bldP spid="11"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14</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3. PHP</a:t>
            </a:r>
            <a:r>
              <a:rPr lang="zh-CN" altLang="en-US" sz="4400" dirty="0">
                <a:solidFill>
                  <a:schemeClr val="bg1"/>
                </a:solidFill>
                <a:latin typeface="Microsoft YaHei" panose="020B0503020204020204" pitchFamily="34" charset="-122"/>
                <a:ea typeface="Microsoft YaHei" panose="020B0503020204020204" pitchFamily="34" charset="-122"/>
                <a:cs typeface="+mj-cs"/>
              </a:rPr>
              <a:t>语言标记</a:t>
            </a:r>
          </a:p>
        </p:txBody>
      </p:sp>
      <p:sp>
        <p:nvSpPr>
          <p:cNvPr id="12" name="Rectangle 2">
            <a:extLst>
              <a:ext uri="{FF2B5EF4-FFF2-40B4-BE49-F238E27FC236}">
                <a16:creationId xmlns:a16="http://schemas.microsoft.com/office/drawing/2014/main" id="{3CF80314-6E15-8741-94A0-053D298A1853}"/>
              </a:ext>
            </a:extLst>
          </p:cNvPr>
          <p:cNvSpPr txBox="1">
            <a:spLocks noChangeArrowheads="1"/>
          </p:cNvSpPr>
          <p:nvPr/>
        </p:nvSpPr>
        <p:spPr>
          <a:xfrm>
            <a:off x="357475" y="894539"/>
            <a:ext cx="5008668" cy="571480"/>
          </a:xfrm>
          <a:prstGeom prst="rect">
            <a:avLst/>
          </a:prstGeom>
        </p:spPr>
        <p:txBody>
          <a:bodyPr vert="horz" lIns="91440" tIns="45720" rIns="91440" bIns="45720" rtlCol="0" anchor="b">
            <a:normAutofit fontScale="67500" lnSpcReduction="20000"/>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r>
              <a:rPr lang="zh-CN" altLang="en-US" dirty="0">
                <a:latin typeface="微软雅黑" panose="020B0503020204020204" pitchFamily="34" charset="-122"/>
                <a:ea typeface="微软雅黑" panose="020B0503020204020204" pitchFamily="34" charset="-122"/>
              </a:rPr>
              <a:t>使用不同的四对标记</a:t>
            </a:r>
          </a:p>
        </p:txBody>
      </p:sp>
      <p:sp>
        <p:nvSpPr>
          <p:cNvPr id="14" name="Rectangle 3">
            <a:extLst>
              <a:ext uri="{FF2B5EF4-FFF2-40B4-BE49-F238E27FC236}">
                <a16:creationId xmlns:a16="http://schemas.microsoft.com/office/drawing/2014/main" id="{7721271A-6FBF-6A42-9154-444C764441B8}"/>
              </a:ext>
            </a:extLst>
          </p:cNvPr>
          <p:cNvSpPr txBox="1">
            <a:spLocks noChangeArrowheads="1"/>
          </p:cNvSpPr>
          <p:nvPr/>
        </p:nvSpPr>
        <p:spPr>
          <a:xfrm>
            <a:off x="357475" y="1582982"/>
            <a:ext cx="11061892" cy="5286412"/>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ts val="3500"/>
              </a:lnSpc>
              <a:buClr>
                <a:srgbClr val="FFC000"/>
              </a:buClr>
              <a:buFont typeface="Wingdings"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以</a:t>
            </a:r>
            <a:r>
              <a:rPr lang="en-US" altLang="zh-CN" sz="2200" dirty="0">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&lt;?php</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开始和以</a:t>
            </a:r>
            <a:r>
              <a:rPr lang="en-US" altLang="zh-CN" sz="2200" dirty="0">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?&gt;</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结束标记是标准风格，这是</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推荐使用的标记风格。</a:t>
            </a:r>
          </a:p>
          <a:p>
            <a:pPr marL="342900" indent="-342900" algn="l">
              <a:lnSpc>
                <a:spcPts val="3500"/>
              </a:lnSpc>
              <a:buClr>
                <a:srgbClr val="FFC000"/>
              </a:buClr>
              <a:buFont typeface="Wingdings"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以</a:t>
            </a:r>
            <a:r>
              <a:rPr lang="en-US" altLang="zh-CN" sz="2200" dirty="0">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&lt;script language="php"&gt;</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开始和</a:t>
            </a:r>
            <a:r>
              <a:rPr lang="en-US" altLang="zh-CN" sz="2200" dirty="0">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&lt;script&gt;</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结束是长风格标记，这种标记最长，总是可用的，但我们并不常用。</a:t>
            </a:r>
          </a:p>
          <a:p>
            <a:pPr marL="342900" indent="-342900" algn="l">
              <a:lnSpc>
                <a:spcPts val="3500"/>
              </a:lnSpc>
              <a:buClr>
                <a:srgbClr val="FFC000"/>
              </a:buClr>
              <a:buFont typeface="Wingdings"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以</a:t>
            </a:r>
            <a:r>
              <a:rPr lang="en-US" altLang="zh-CN" sz="2200" dirty="0">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开始和以</a:t>
            </a:r>
            <a:r>
              <a:rPr lang="en-US" altLang="zh-CN" sz="2200" dirty="0">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?&gt;</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结束标记是简短风格的标记，是最简单的，但是系统管理员偶尔会禁用掉它，因为它会干扰</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XML</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文档的声明。只需要通过</a:t>
            </a:r>
            <a:r>
              <a:rPr lang="en-US" altLang="zh-CN" sz="2200" dirty="0" err="1">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php.ini</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配置文件中的指令</a:t>
            </a:r>
            <a:r>
              <a:rPr lang="en-US" altLang="zh-CN" sz="2200" dirty="0" err="1">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short_open_tag</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打开后就可以使用。</a:t>
            </a:r>
          </a:p>
          <a:p>
            <a:pPr marL="342900" indent="-342900" algn="l">
              <a:lnSpc>
                <a:spcPts val="3500"/>
              </a:lnSpc>
              <a:buClr>
                <a:srgbClr val="FFC000"/>
              </a:buClr>
              <a:buFont typeface="Wingdings"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以</a:t>
            </a:r>
            <a:r>
              <a:rPr lang="en-US" altLang="zh-CN" sz="2200" dirty="0">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开始和以</a:t>
            </a:r>
            <a:r>
              <a:rPr lang="en-US" altLang="zh-CN" sz="2200" dirty="0">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%&gt;</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结束标记是</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ASP</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风格的标记，可以在</a:t>
            </a:r>
            <a:r>
              <a:rPr lang="en-US" altLang="zh-CN" sz="2200" dirty="0" err="1">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php.ini</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配置文件设定中启用了</a:t>
            </a:r>
            <a:r>
              <a:rPr lang="en-US" altLang="zh-CN" sz="2200" dirty="0" err="1">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asp_tags</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选项就可以使用它（默认是禁用的），习惯了</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ASP</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风格的可以使用它。</a:t>
            </a:r>
          </a:p>
        </p:txBody>
      </p:sp>
    </p:spTree>
    <p:extLst>
      <p:ext uri="{BB962C8B-B14F-4D97-AF65-F5344CB8AC3E}">
        <p14:creationId xmlns:p14="http://schemas.microsoft.com/office/powerpoint/2010/main" val="33034374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15</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4. </a:t>
            </a:r>
            <a:r>
              <a:rPr lang="zh-CN" altLang="en-US" sz="4400" dirty="0">
                <a:solidFill>
                  <a:schemeClr val="bg1"/>
                </a:solidFill>
                <a:latin typeface="Microsoft YaHei" panose="020B0503020204020204" pitchFamily="34" charset="-122"/>
                <a:ea typeface="Microsoft YaHei" panose="020B0503020204020204" pitchFamily="34" charset="-122"/>
                <a:cs typeface="+mj-cs"/>
              </a:rPr>
              <a:t>指令分割符”分号”</a:t>
            </a:r>
          </a:p>
        </p:txBody>
      </p:sp>
      <p:sp>
        <p:nvSpPr>
          <p:cNvPr id="6" name="Rectangle 3">
            <a:extLst>
              <a:ext uri="{FF2B5EF4-FFF2-40B4-BE49-F238E27FC236}">
                <a16:creationId xmlns:a16="http://schemas.microsoft.com/office/drawing/2014/main" id="{122C51C2-936F-9F4B-ADF1-BC037071C6C7}"/>
              </a:ext>
            </a:extLst>
          </p:cNvPr>
          <p:cNvSpPr txBox="1">
            <a:spLocks noChangeArrowheads="1"/>
          </p:cNvSpPr>
          <p:nvPr/>
        </p:nvSpPr>
        <p:spPr>
          <a:xfrm>
            <a:off x="680484" y="1166018"/>
            <a:ext cx="10366744" cy="4525963"/>
          </a:xfrm>
          <a:prstGeom prst="rect">
            <a:avLst/>
          </a:prstGeom>
        </p:spPr>
        <p:txBody>
          <a:bodyPr vert="horz" lIns="91440" tIns="45720" rIns="91440" bIns="45720" rtlCol="0">
            <a:normAutofit fontScale="92500" lnSpcReduction="10000"/>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200000"/>
              </a:lnSpc>
            </a:pP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同</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或</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Perl</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以及</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Java</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一样，语句分为两种：</a:t>
            </a:r>
          </a:p>
          <a:p>
            <a:pPr marL="342900" indent="-342900" algn="l">
              <a:lnSpc>
                <a:spcPct val="200000"/>
              </a:lnSpc>
              <a:buFont typeface="Wingdings" pitchFamily="2" charset="2"/>
              <a:buChar char="Ø"/>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一种是在程序中使用结构定义语句例如流程控制、函数与类的定义等，是用</a:t>
            </a:r>
            <a:r>
              <a:rPr lang="zh-CN" altLang="en-US" sz="22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大括号</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来标记代码块，在大括号后面不要用分号。</a:t>
            </a:r>
          </a:p>
          <a:p>
            <a:pPr marL="342900" indent="-342900" algn="l">
              <a:lnSpc>
                <a:spcPct val="200000"/>
              </a:lnSpc>
              <a:buFont typeface="Wingdings" pitchFamily="2" charset="2"/>
              <a:buChar char="Ø"/>
            </a:pPr>
            <a:r>
              <a:rPr lang="zh-CN" altLang="en-US" sz="2200" u="sng" dirty="0">
                <a:latin typeface="Times New Roman" panose="02020603050405020304" pitchFamily="18" charset="0"/>
                <a:ea typeface="微软雅黑" panose="020B0503020204020204" pitchFamily="34" charset="-122"/>
                <a:cs typeface="Times New Roman" panose="02020603050405020304" pitchFamily="18" charset="0"/>
              </a:rPr>
              <a:t>另一种是在程序中使用功能执行语句，如变量的声明、内容的输出、函数的调用等，是用来在程序中执行某些特定功能的语句，这种语句也可称为指令</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a:solidFill>
                  <a:srgbClr val="FF6600"/>
                </a:solidFill>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200" dirty="0">
                <a:solidFill>
                  <a:srgbClr val="FF6600"/>
                </a:solidFill>
                <a:latin typeface="Times New Roman" panose="02020603050405020304" pitchFamily="18" charset="0"/>
                <a:ea typeface="微软雅黑" panose="020B0503020204020204" pitchFamily="34" charset="-122"/>
                <a:cs typeface="Times New Roman" panose="02020603050405020304" pitchFamily="18" charset="0"/>
              </a:rPr>
              <a:t>需要在每个指令后用分号结束</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a:t>
            </a:r>
          </a:p>
          <a:p>
            <a:pPr algn="l">
              <a:lnSpc>
                <a:spcPct val="200000"/>
              </a:lnSpc>
            </a:pP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和其他语言不一样的是，在</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中右括号</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(?&gt;)</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前的分号不是必选的。</a:t>
            </a:r>
          </a:p>
        </p:txBody>
      </p:sp>
    </p:spTree>
    <p:extLst>
      <p:ext uri="{BB962C8B-B14F-4D97-AF65-F5344CB8AC3E}">
        <p14:creationId xmlns:p14="http://schemas.microsoft.com/office/powerpoint/2010/main" val="626979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16</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5. </a:t>
            </a:r>
            <a:r>
              <a:rPr lang="zh-CN" altLang="en-US" sz="4400" dirty="0">
                <a:solidFill>
                  <a:schemeClr val="bg1"/>
                </a:solidFill>
                <a:latin typeface="Microsoft YaHei" panose="020B0503020204020204" pitchFamily="34" charset="-122"/>
                <a:ea typeface="Microsoft YaHei" panose="020B0503020204020204" pitchFamily="34" charset="-122"/>
                <a:cs typeface="+mj-cs"/>
              </a:rPr>
              <a:t>程序注释</a:t>
            </a:r>
          </a:p>
        </p:txBody>
      </p:sp>
      <p:sp>
        <p:nvSpPr>
          <p:cNvPr id="5" name="Rectangle 3">
            <a:extLst>
              <a:ext uri="{FF2B5EF4-FFF2-40B4-BE49-F238E27FC236}">
                <a16:creationId xmlns:a16="http://schemas.microsoft.com/office/drawing/2014/main" id="{A0F9CB0D-8083-504B-844F-EABC72B9691E}"/>
              </a:ext>
            </a:extLst>
          </p:cNvPr>
          <p:cNvSpPr txBox="1">
            <a:spLocks noChangeArrowheads="1"/>
          </p:cNvSpPr>
          <p:nvPr/>
        </p:nvSpPr>
        <p:spPr>
          <a:xfrm>
            <a:off x="491112" y="926040"/>
            <a:ext cx="10598645" cy="5184720"/>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indent="533400" algn="l">
              <a:lnSpc>
                <a:spcPts val="3500"/>
              </a:lnSpc>
              <a:spcBef>
                <a:spcPct val="0"/>
              </a:spcBef>
              <a:buFont typeface="Wingdings" panose="05000000000000000000" pitchFamily="2" charset="2"/>
              <a:buNone/>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对于阅读代码的人来说，注释其实就相当于代码的解释和说明。注释可以用来解释脚本的用途、脚本编写人、为什么要按如此的方法编写代码、上一次修改的时间等等。</a:t>
            </a:r>
          </a:p>
          <a:p>
            <a:pPr marL="933450" lvl="1" indent="-533400" algn="l">
              <a:lnSpc>
                <a:spcPts val="3500"/>
              </a:lnSpc>
              <a:spcBef>
                <a:spcPct val="0"/>
              </a:spcBef>
            </a:pP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支持</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Shell</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脚本风格的注释，如下：</a:t>
            </a:r>
          </a:p>
          <a:p>
            <a:pPr marL="1314450" lvl="2" indent="-457200" algn="l">
              <a:lnSpc>
                <a:spcPts val="3500"/>
              </a:lnSpc>
              <a:spcBef>
                <a:spcPct val="0"/>
              </a:spcBef>
              <a:buFont typeface="Wingdings" panose="05000000000000000000" pitchFamily="2" charset="2"/>
              <a:buChar char="n"/>
            </a:pPr>
            <a:r>
              <a:rPr lang="en-US" altLang="zh-CN" sz="2400" dirty="0">
                <a:solidFill>
                  <a:srgbClr val="3333FF"/>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solidFill>
                  <a:srgbClr val="9A400E"/>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单行注释</a:t>
            </a:r>
          </a:p>
          <a:p>
            <a:pPr marL="1314450" lvl="2" indent="-457200" algn="l">
              <a:lnSpc>
                <a:spcPts val="3500"/>
              </a:lnSpc>
              <a:spcBef>
                <a:spcPct val="0"/>
              </a:spcBef>
              <a:buFont typeface="Wingdings" panose="05000000000000000000" pitchFamily="2" charset="2"/>
              <a:buChar char="n"/>
            </a:pPr>
            <a:r>
              <a:rPr lang="en-US" altLang="zh-CN" sz="2400" dirty="0">
                <a:solidFill>
                  <a:srgbClr val="3333FF"/>
                </a:solidFill>
                <a:latin typeface="Times New Roman" panose="02020603050405020304" pitchFamily="18" charset="0"/>
                <a:ea typeface="微软雅黑" panose="020B0503020204020204" pitchFamily="34" charset="-122"/>
                <a:cs typeface="Times New Roman" panose="02020603050405020304" pitchFamily="18" charset="0"/>
              </a:rPr>
              <a:t>/* ... ... */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多行注释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（注意：不能嵌套）</a:t>
            </a:r>
          </a:p>
          <a:p>
            <a:pPr marL="1314450" lvl="2" indent="-457200" algn="l">
              <a:lnSpc>
                <a:spcPts val="3500"/>
              </a:lnSpc>
              <a:spcBef>
                <a:spcPct val="0"/>
              </a:spcBef>
              <a:buFont typeface="Wingdings" panose="05000000000000000000" pitchFamily="2" charset="2"/>
              <a:buChar char="n"/>
            </a:pPr>
            <a:r>
              <a:rPr lang="en-US" altLang="zh-CN" sz="2400" dirty="0">
                <a:solidFill>
                  <a:srgbClr val="3333FF"/>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脚本注释</a:t>
            </a:r>
          </a:p>
          <a:p>
            <a:pPr marL="1024255" lvl="1" algn="l">
              <a:lnSpc>
                <a:spcPts val="3500"/>
              </a:lnSpc>
              <a:spcBef>
                <a:spcPct val="0"/>
              </a:spcBef>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程序员在编程时使用注释是一种良好的习惯，优点：</a:t>
            </a:r>
          </a:p>
          <a:p>
            <a:pPr marL="1314450" lvl="2" indent="-457200" algn="l">
              <a:lnSpc>
                <a:spcPts val="3500"/>
              </a:lnSpc>
              <a:spcBef>
                <a:spcPct val="0"/>
              </a:spcBef>
              <a:buFont typeface="Wingdings" panose="05000000000000000000" pitchFamily="2" charset="2"/>
              <a:buChar char="n"/>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写帮助文档</a:t>
            </a:r>
          </a:p>
          <a:p>
            <a:pPr marL="1314450" lvl="2" indent="-457200" algn="l">
              <a:lnSpc>
                <a:spcPts val="3500"/>
              </a:lnSpc>
              <a:spcBef>
                <a:spcPct val="0"/>
              </a:spcBef>
              <a:buFont typeface="Wingdings" panose="05000000000000000000" pitchFamily="2" charset="2"/>
              <a:buChar char="n"/>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调试程序</a:t>
            </a:r>
          </a:p>
          <a:p>
            <a:pPr marL="933450" lvl="1" indent="-533400" algn="l">
              <a:lnSpc>
                <a:spcPts val="3500"/>
              </a:lnSpc>
            </a:pPr>
            <a:r>
              <a:rPr lang="zh-CN" altLang="en-US" sz="2400" dirty="0">
                <a:solidFill>
                  <a:srgbClr val="FF6600"/>
                </a:solidFill>
                <a:latin typeface="Times New Roman" panose="02020603050405020304" pitchFamily="18" charset="0"/>
                <a:ea typeface="微软雅黑" panose="020B0503020204020204" pitchFamily="34" charset="-122"/>
                <a:cs typeface="Times New Roman" panose="02020603050405020304" pitchFamily="18" charset="0"/>
              </a:rPr>
              <a:t>注意：</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 注释要写在代码的上面或是右边</a:t>
            </a:r>
          </a:p>
        </p:txBody>
      </p:sp>
    </p:spTree>
    <p:extLst>
      <p:ext uri="{BB962C8B-B14F-4D97-AF65-F5344CB8AC3E}">
        <p14:creationId xmlns:p14="http://schemas.microsoft.com/office/powerpoint/2010/main" val="26092063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17</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071405"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6. </a:t>
            </a:r>
            <a:r>
              <a:rPr lang="zh-CN" altLang="en-US" sz="4400" dirty="0">
                <a:solidFill>
                  <a:schemeClr val="bg1"/>
                </a:solidFill>
                <a:latin typeface="Microsoft YaHei" panose="020B0503020204020204" pitchFamily="34" charset="-122"/>
                <a:ea typeface="Microsoft YaHei" panose="020B0503020204020204" pitchFamily="34" charset="-122"/>
                <a:cs typeface="+mj-cs"/>
              </a:rPr>
              <a:t>在程序中使用空白的处理</a:t>
            </a:r>
          </a:p>
        </p:txBody>
      </p:sp>
      <p:sp>
        <p:nvSpPr>
          <p:cNvPr id="6" name="Rectangle 3">
            <a:extLst>
              <a:ext uri="{FF2B5EF4-FFF2-40B4-BE49-F238E27FC236}">
                <a16:creationId xmlns:a16="http://schemas.microsoft.com/office/drawing/2014/main" id="{D29FC5FD-E7AD-4645-AF55-15B089C73AE7}"/>
              </a:ext>
            </a:extLst>
          </p:cNvPr>
          <p:cNvSpPr txBox="1">
            <a:spLocks noChangeArrowheads="1"/>
          </p:cNvSpPr>
          <p:nvPr/>
        </p:nvSpPr>
        <p:spPr>
          <a:xfrm>
            <a:off x="489097" y="1589568"/>
            <a:ext cx="10664456"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200000"/>
              </a:lnSpc>
              <a:spcBef>
                <a:spcPts val="900"/>
              </a:spcBef>
              <a:buFont typeface="Wingdings"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一般来说，</a:t>
            </a:r>
            <a:r>
              <a:rPr lang="zh-CN" altLang="en-US"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空白符（空格、</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Tab</a:t>
            </a:r>
            <a:r>
              <a:rPr lang="zh-CN" altLang="en-US"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制表符、换行）</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中无关紧要。可以将一个语句展开成任意行，或者将语句紧缩在一行。</a:t>
            </a:r>
          </a:p>
          <a:p>
            <a:pPr marL="342900" indent="-342900" algn="l">
              <a:lnSpc>
                <a:spcPct val="200000"/>
              </a:lnSpc>
              <a:spcBef>
                <a:spcPts val="900"/>
              </a:spcBef>
              <a:buFont typeface="Wingdings" pitchFamily="2" charset="2"/>
              <a:buChar char="Ø"/>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可以利用这个灵活的格式来使代码更具有可读性（通过排列分配、缩进等）。一些懒惰的程序员利用这种自由的格式创建根本无法阅读的代码，这是不提倡的。</a:t>
            </a:r>
          </a:p>
        </p:txBody>
      </p:sp>
    </p:spTree>
    <p:extLst>
      <p:ext uri="{BB962C8B-B14F-4D97-AF65-F5344CB8AC3E}">
        <p14:creationId xmlns:p14="http://schemas.microsoft.com/office/powerpoint/2010/main" val="8822595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18</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6. </a:t>
            </a:r>
            <a:r>
              <a:rPr lang="zh-CN" altLang="en-US" sz="4400" dirty="0">
                <a:solidFill>
                  <a:schemeClr val="bg1"/>
                </a:solidFill>
                <a:latin typeface="Microsoft YaHei" panose="020B0503020204020204" pitchFamily="34" charset="-122"/>
                <a:ea typeface="Microsoft YaHei" panose="020B0503020204020204" pitchFamily="34" charset="-122"/>
                <a:cs typeface="+mj-cs"/>
              </a:rPr>
              <a:t>在程序中使用空白的处理</a:t>
            </a:r>
          </a:p>
        </p:txBody>
      </p:sp>
      <p:sp>
        <p:nvSpPr>
          <p:cNvPr id="5" name="Rectangle 3">
            <a:extLst>
              <a:ext uri="{FF2B5EF4-FFF2-40B4-BE49-F238E27FC236}">
                <a16:creationId xmlns:a16="http://schemas.microsoft.com/office/drawing/2014/main" id="{BB5A375E-0465-5445-BCE2-BC2F044CD783}"/>
              </a:ext>
            </a:extLst>
          </p:cNvPr>
          <p:cNvSpPr txBox="1">
            <a:spLocks noChangeArrowheads="1"/>
          </p:cNvSpPr>
          <p:nvPr/>
        </p:nvSpPr>
        <p:spPr>
          <a:xfrm>
            <a:off x="457200" y="836639"/>
            <a:ext cx="10132828" cy="5553527"/>
          </a:xfrm>
          <a:prstGeom prst="rect">
            <a:avLst/>
          </a:prstGeom>
        </p:spPr>
        <p:txBody>
          <a:bodyPr vert="horz" lIns="91440" tIns="45720" rIns="91440" bIns="45720" rtlCol="0">
            <a:normAutofit lnSpcReduction="10000"/>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60000"/>
              </a:lnSpc>
            </a:pP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使用两个空行</a:t>
            </a:r>
          </a:p>
          <a:p>
            <a:pPr marL="800078" lvl="1" indent="-342900" algn="l">
              <a:lnSpc>
                <a:spcPct val="160000"/>
              </a:lnSpc>
              <a:buFont typeface="Wingdings" pitchFamily="2" charset="2"/>
              <a:buChar char="Ø"/>
            </a:pP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一个源文件的两个代码段</a:t>
            </a:r>
          </a:p>
          <a:p>
            <a:pPr marL="800078" lvl="1" indent="-342900" algn="l">
              <a:lnSpc>
                <a:spcPct val="160000"/>
              </a:lnSpc>
              <a:buFont typeface="Wingdings" pitchFamily="2" charset="2"/>
              <a:buChar char="Ø"/>
            </a:pP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两个类的声明</a:t>
            </a:r>
          </a:p>
          <a:p>
            <a:pPr algn="l">
              <a:lnSpc>
                <a:spcPct val="160000"/>
              </a:lnSpc>
            </a:pP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在以下情况使用一个空行</a:t>
            </a:r>
          </a:p>
          <a:p>
            <a:pPr marL="800078" lvl="1" indent="-342900" algn="l">
              <a:lnSpc>
                <a:spcPct val="160000"/>
              </a:lnSpc>
              <a:buFont typeface="Wingdings" pitchFamily="2" charset="2"/>
              <a:buChar char="Ø"/>
            </a:pP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两个函数声明之间</a:t>
            </a:r>
          </a:p>
          <a:p>
            <a:pPr marL="800078" lvl="1" indent="-342900" algn="l">
              <a:lnSpc>
                <a:spcPct val="160000"/>
              </a:lnSpc>
              <a:buFont typeface="Wingdings" pitchFamily="2" charset="2"/>
              <a:buChar char="Ø"/>
            </a:pP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函数内的局部变量和函数的第一条语句之间</a:t>
            </a:r>
          </a:p>
          <a:p>
            <a:pPr marL="800078" lvl="1" indent="-342900" algn="l">
              <a:lnSpc>
                <a:spcPct val="160000"/>
              </a:lnSpc>
              <a:buFont typeface="Wingdings" pitchFamily="2" charset="2"/>
              <a:buChar char="Ø"/>
            </a:pP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注释或者单行注释之前</a:t>
            </a:r>
          </a:p>
          <a:p>
            <a:pPr marL="800078" lvl="1" indent="-342900" algn="l">
              <a:lnSpc>
                <a:spcPct val="160000"/>
              </a:lnSpc>
              <a:buFont typeface="Wingdings" pitchFamily="2" charset="2"/>
              <a:buChar char="Ø"/>
            </a:pP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一个函数的两个逻辑代码段</a:t>
            </a:r>
            <a:endParaRPr lang="en-US" altLang="zh-CN" sz="1400" dirty="0">
              <a:latin typeface="Times New Roman" panose="02020603050405020304" pitchFamily="18" charset="0"/>
              <a:ea typeface="微软雅黑" panose="020B0503020204020204" pitchFamily="34" charset="-122"/>
              <a:cs typeface="Times New Roman" panose="02020603050405020304" pitchFamily="18" charset="0"/>
            </a:endParaRPr>
          </a:p>
          <a:p>
            <a:pPr algn="l">
              <a:lnSpc>
                <a:spcPct val="160000"/>
              </a:lnSpc>
            </a:pP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代码缩进</a:t>
            </a:r>
            <a:endPar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endParaRPr>
          </a:p>
          <a:p>
            <a:pPr marL="800078" lvl="1" indent="-342900" algn="l">
              <a:lnSpc>
                <a:spcPct val="160000"/>
              </a:lnSpc>
              <a:buFont typeface="Wingdings" pitchFamily="2" charset="2"/>
              <a:buChar char="Ø"/>
            </a:pP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一般使用</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个空格来进行缩进，也可以使用</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tab</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（看编辑器）</a:t>
            </a:r>
          </a:p>
          <a:p>
            <a:pPr algn="l">
              <a:lnSpc>
                <a:spcPct val="160000"/>
              </a:lnSpc>
            </a:pP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代码结尾</a:t>
            </a:r>
            <a:endPar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endParaRPr>
          </a:p>
          <a:p>
            <a:pPr marL="800078" lvl="1" indent="-342900" algn="l">
              <a:lnSpc>
                <a:spcPct val="160000"/>
              </a:lnSpc>
              <a:buFont typeface="Wingdings" pitchFamily="2" charset="2"/>
              <a:buChar char="Ø"/>
            </a:pP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文件一般使用</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Unix</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LF</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作为行结尾</a:t>
            </a:r>
          </a:p>
          <a:p>
            <a:pPr marL="800078" lvl="1" indent="-342900" algn="l">
              <a:lnSpc>
                <a:spcPct val="160000"/>
              </a:lnSpc>
              <a:buFont typeface="Wingdings" pitchFamily="2" charset="2"/>
              <a:buChar char="Ø"/>
            </a:pP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文件一般以单一的空白行结尾</a:t>
            </a:r>
          </a:p>
          <a:p>
            <a:pPr marL="800078" lvl="1" indent="-342900" algn="l">
              <a:lnSpc>
                <a:spcPct val="160000"/>
              </a:lnSpc>
              <a:buFont typeface="Wingdings" pitchFamily="2" charset="2"/>
              <a:buChar char="Ø"/>
            </a:pP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在纯</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文件中可以省略文件结尾的</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?&gt;</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标记</a:t>
            </a:r>
          </a:p>
        </p:txBody>
      </p:sp>
    </p:spTree>
    <p:extLst>
      <p:ext uri="{BB962C8B-B14F-4D97-AF65-F5344CB8AC3E}">
        <p14:creationId xmlns:p14="http://schemas.microsoft.com/office/powerpoint/2010/main" val="3620430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19</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7. </a:t>
            </a:r>
            <a:r>
              <a:rPr lang="zh-CN" altLang="en-US" sz="4400" dirty="0">
                <a:solidFill>
                  <a:schemeClr val="bg1"/>
                </a:solidFill>
                <a:latin typeface="Microsoft YaHei" panose="020B0503020204020204" pitchFamily="34" charset="-122"/>
                <a:ea typeface="Microsoft YaHei" panose="020B0503020204020204" pitchFamily="34" charset="-122"/>
                <a:cs typeface="+mj-cs"/>
              </a:rPr>
              <a:t>变量</a:t>
            </a:r>
          </a:p>
        </p:txBody>
      </p:sp>
      <p:sp>
        <p:nvSpPr>
          <p:cNvPr id="6" name="Rectangle 3">
            <a:extLst>
              <a:ext uri="{FF2B5EF4-FFF2-40B4-BE49-F238E27FC236}">
                <a16:creationId xmlns:a16="http://schemas.microsoft.com/office/drawing/2014/main" id="{84602D65-3E49-8442-8872-6D0B99026234}"/>
              </a:ext>
            </a:extLst>
          </p:cNvPr>
          <p:cNvSpPr txBox="1">
            <a:spLocks noChangeArrowheads="1"/>
          </p:cNvSpPr>
          <p:nvPr/>
        </p:nvSpPr>
        <p:spPr>
          <a:xfrm>
            <a:off x="478465" y="940982"/>
            <a:ext cx="8229600"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50000"/>
              </a:lnSpc>
            </a:pPr>
            <a:r>
              <a:rPr lang="en-US" altLang="zh-CN" sz="3200" dirty="0">
                <a:latin typeface="微软雅黑" charset="0"/>
                <a:ea typeface="微软雅黑" charset="0"/>
              </a:rPr>
              <a:t>7.1 </a:t>
            </a:r>
            <a:r>
              <a:rPr lang="zh-CN" altLang="en-US" sz="3200" dirty="0">
                <a:latin typeface="微软雅黑" charset="0"/>
                <a:ea typeface="微软雅黑" charset="0"/>
              </a:rPr>
              <a:t>变量的声明</a:t>
            </a:r>
          </a:p>
          <a:p>
            <a:pPr algn="l">
              <a:lnSpc>
                <a:spcPct val="150000"/>
              </a:lnSpc>
            </a:pPr>
            <a:r>
              <a:rPr lang="en-US" altLang="zh-CN" sz="3200" dirty="0">
                <a:latin typeface="微软雅黑" charset="0"/>
                <a:ea typeface="微软雅黑" charset="0"/>
              </a:rPr>
              <a:t>7.2 </a:t>
            </a:r>
            <a:r>
              <a:rPr lang="zh-CN" altLang="en-US" sz="3200" dirty="0">
                <a:latin typeface="微软雅黑" charset="0"/>
                <a:ea typeface="微软雅黑" charset="0"/>
              </a:rPr>
              <a:t>变量的命名</a:t>
            </a:r>
          </a:p>
          <a:p>
            <a:pPr algn="l">
              <a:lnSpc>
                <a:spcPct val="150000"/>
              </a:lnSpc>
            </a:pPr>
            <a:r>
              <a:rPr lang="en-US" altLang="zh-CN" sz="3200" dirty="0">
                <a:latin typeface="微软雅黑" charset="0"/>
                <a:ea typeface="微软雅黑" charset="0"/>
              </a:rPr>
              <a:t>7.3 </a:t>
            </a:r>
            <a:r>
              <a:rPr lang="zh-CN" altLang="en-US" sz="3200" dirty="0">
                <a:latin typeface="微软雅黑" charset="0"/>
                <a:ea typeface="微软雅黑" charset="0"/>
              </a:rPr>
              <a:t>可变变量</a:t>
            </a:r>
          </a:p>
          <a:p>
            <a:pPr algn="l">
              <a:lnSpc>
                <a:spcPct val="150000"/>
              </a:lnSpc>
            </a:pPr>
            <a:r>
              <a:rPr lang="en-US" altLang="zh-CN" sz="3200" dirty="0">
                <a:latin typeface="微软雅黑" charset="0"/>
                <a:ea typeface="微软雅黑" charset="0"/>
              </a:rPr>
              <a:t>7.4 </a:t>
            </a:r>
            <a:r>
              <a:rPr lang="zh-CN" altLang="en-US" sz="3200" dirty="0">
                <a:latin typeface="微软雅黑" charset="0"/>
                <a:ea typeface="微软雅黑" charset="0"/>
              </a:rPr>
              <a:t>变量的引用赋值</a:t>
            </a:r>
            <a:endParaRPr lang="en-US" altLang="zh-CN" sz="3200" dirty="0">
              <a:latin typeface="微软雅黑" charset="0"/>
              <a:ea typeface="微软雅黑" charset="0"/>
            </a:endParaRPr>
          </a:p>
          <a:p>
            <a:pPr algn="l">
              <a:lnSpc>
                <a:spcPct val="150000"/>
              </a:lnSpc>
            </a:pPr>
            <a:endParaRPr lang="zh-CN" altLang="en-US" sz="3200" dirty="0">
              <a:latin typeface="微软雅黑" charset="0"/>
              <a:ea typeface="微软雅黑" charset="0"/>
            </a:endParaRPr>
          </a:p>
        </p:txBody>
      </p:sp>
    </p:spTree>
    <p:extLst>
      <p:ext uri="{BB962C8B-B14F-4D97-AF65-F5344CB8AC3E}">
        <p14:creationId xmlns:p14="http://schemas.microsoft.com/office/powerpoint/2010/main" val="7217893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2</a:t>
            </a:fld>
            <a:endParaRPr lang="zh-CN" altLang="en-US" dirty="0"/>
          </a:p>
        </p:txBody>
      </p:sp>
      <p:sp>
        <p:nvSpPr>
          <p:cNvPr id="7" name="Rectangle 10">
            <a:extLst>
              <a:ext uri="{FF2B5EF4-FFF2-40B4-BE49-F238E27FC236}">
                <a16:creationId xmlns:a16="http://schemas.microsoft.com/office/drawing/2014/main" id="{4271635B-B6B6-4103-9FF2-7D6C0CAFDA6A}"/>
              </a:ext>
            </a:extLst>
          </p:cNvPr>
          <p:cNvSpPr>
            <a:spLocks noChangeArrowheads="1"/>
          </p:cNvSpPr>
          <p:nvPr/>
        </p:nvSpPr>
        <p:spPr bwMode="auto">
          <a:xfrm>
            <a:off x="3966317" y="391668"/>
            <a:ext cx="8078067" cy="481013"/>
          </a:xfrm>
          <a:prstGeom prst="rect">
            <a:avLst/>
          </a:prstGeom>
          <a:noFill/>
          <a:ln w="9525">
            <a:noFill/>
            <a:miter lim="800000"/>
            <a:headEnd/>
            <a:tailEnd/>
          </a:ln>
          <a:effectLst/>
        </p:spPr>
        <p:txBody>
          <a:bodyPr lIns="92075" tIns="46038" rIns="92075" bIns="46038" anchor="ctr"/>
          <a:lstStyle/>
          <a:p>
            <a:pPr>
              <a:defRPr/>
            </a:pPr>
            <a:r>
              <a:rPr lang="en-US" altLang="zh-CN" sz="4400" b="1" dirty="0">
                <a:solidFill>
                  <a:schemeClr val="bg1"/>
                </a:solidFill>
                <a:latin typeface="+mj-lt"/>
                <a:ea typeface="+mj-ea"/>
                <a:cs typeface="+mj-cs"/>
              </a:rPr>
              <a:t>Web</a:t>
            </a:r>
            <a:r>
              <a:rPr lang="zh-CN" altLang="en-US" sz="4400" b="1" dirty="0">
                <a:solidFill>
                  <a:schemeClr val="bg1"/>
                </a:solidFill>
                <a:latin typeface="+mj-lt"/>
                <a:ea typeface="+mj-ea"/>
                <a:cs typeface="+mj-cs"/>
              </a:rPr>
              <a:t>应用开发 </a:t>
            </a:r>
            <a:r>
              <a:rPr lang="en-US" altLang="zh-CN" sz="4400" b="1" dirty="0">
                <a:solidFill>
                  <a:schemeClr val="bg1"/>
                </a:solidFill>
                <a:latin typeface="+mj-lt"/>
                <a:ea typeface="+mj-ea"/>
                <a:cs typeface="+mj-cs"/>
              </a:rPr>
              <a:t>&amp;Web</a:t>
            </a:r>
            <a:r>
              <a:rPr lang="zh-CN" altLang="en-US" sz="4400" b="1" dirty="0">
                <a:solidFill>
                  <a:schemeClr val="bg1"/>
                </a:solidFill>
                <a:latin typeface="+mj-lt"/>
                <a:ea typeface="+mj-ea"/>
                <a:cs typeface="+mj-cs"/>
              </a:rPr>
              <a:t>系统与技术</a:t>
            </a:r>
          </a:p>
          <a:p>
            <a:pPr>
              <a:defRPr/>
            </a:pPr>
            <a:endParaRPr lang="zh-CN" altLang="en-US" sz="4400" b="1" dirty="0">
              <a:solidFill>
                <a:schemeClr val="bg1"/>
              </a:solidFill>
              <a:latin typeface="+mj-lt"/>
              <a:ea typeface="+mj-ea"/>
              <a:cs typeface="+mj-cs"/>
            </a:endParaRPr>
          </a:p>
        </p:txBody>
      </p:sp>
      <p:grpSp>
        <p:nvGrpSpPr>
          <p:cNvPr id="8" name="组合 5">
            <a:extLst>
              <a:ext uri="{FF2B5EF4-FFF2-40B4-BE49-F238E27FC236}">
                <a16:creationId xmlns:a16="http://schemas.microsoft.com/office/drawing/2014/main" id="{A53369FD-3866-7A45-B625-85FD67C03ACE}"/>
              </a:ext>
            </a:extLst>
          </p:cNvPr>
          <p:cNvGrpSpPr/>
          <p:nvPr/>
        </p:nvGrpSpPr>
        <p:grpSpPr>
          <a:xfrm>
            <a:off x="2904418" y="3150288"/>
            <a:ext cx="7147471" cy="801434"/>
            <a:chOff x="998265" y="2078629"/>
            <a:chExt cx="7147471" cy="801434"/>
          </a:xfrm>
        </p:grpSpPr>
        <p:cxnSp>
          <p:nvCxnSpPr>
            <p:cNvPr id="10" name="直接连接符 6">
              <a:extLst>
                <a:ext uri="{FF2B5EF4-FFF2-40B4-BE49-F238E27FC236}">
                  <a16:creationId xmlns:a16="http://schemas.microsoft.com/office/drawing/2014/main" id="{E0DBB45A-8CD3-474C-BEE9-9B3D2ACE451B}"/>
                </a:ext>
              </a:extLst>
            </p:cNvPr>
            <p:cNvCxnSpPr/>
            <p:nvPr/>
          </p:nvCxnSpPr>
          <p:spPr>
            <a:xfrm>
              <a:off x="998265" y="2880063"/>
              <a:ext cx="7147471" cy="0"/>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7">
              <a:extLst>
                <a:ext uri="{FF2B5EF4-FFF2-40B4-BE49-F238E27FC236}">
                  <a16:creationId xmlns:a16="http://schemas.microsoft.com/office/drawing/2014/main" id="{B269AB32-C58E-9C4D-B7F8-31824AE7032F}"/>
                </a:ext>
              </a:extLst>
            </p:cNvPr>
            <p:cNvCxnSpPr>
              <a:cxnSpLocks/>
            </p:cNvCxnSpPr>
            <p:nvPr/>
          </p:nvCxnSpPr>
          <p:spPr>
            <a:xfrm>
              <a:off x="2753621" y="2880063"/>
              <a:ext cx="3622835" cy="0"/>
            </a:xfrm>
            <a:prstGeom prst="line">
              <a:avLst/>
            </a:prstGeom>
            <a:ln w="19050">
              <a:solidFill>
                <a:srgbClr val="004BA6"/>
              </a:solidFill>
            </a:ln>
          </p:spPr>
          <p:style>
            <a:lnRef idx="1">
              <a:schemeClr val="accent1"/>
            </a:lnRef>
            <a:fillRef idx="0">
              <a:schemeClr val="accent1"/>
            </a:fillRef>
            <a:effectRef idx="0">
              <a:schemeClr val="accent1"/>
            </a:effectRef>
            <a:fontRef idx="minor">
              <a:schemeClr val="tx1"/>
            </a:fontRef>
          </p:style>
        </p:cxnSp>
        <p:sp>
          <p:nvSpPr>
            <p:cNvPr id="12" name="矩形 8">
              <a:extLst>
                <a:ext uri="{FF2B5EF4-FFF2-40B4-BE49-F238E27FC236}">
                  <a16:creationId xmlns:a16="http://schemas.microsoft.com/office/drawing/2014/main" id="{8D4986AD-ED22-CA46-A464-9243EE48BB22}"/>
                </a:ext>
              </a:extLst>
            </p:cNvPr>
            <p:cNvSpPr/>
            <p:nvPr/>
          </p:nvSpPr>
          <p:spPr>
            <a:xfrm>
              <a:off x="2749225" y="2078629"/>
              <a:ext cx="3645550" cy="769441"/>
            </a:xfrm>
            <a:prstGeom prst="rect">
              <a:avLst/>
            </a:prstGeom>
          </p:spPr>
          <p:txBody>
            <a:bodyPr wrap="none" anchor="ctr">
              <a:spAutoFit/>
            </a:bodyPr>
            <a:lstStyle/>
            <a:p>
              <a:pPr algn="ctr"/>
              <a:r>
                <a:rPr lang="en-US" altLang="zh-CN" sz="4400" b="1" dirty="0">
                  <a:latin typeface="微软雅黑" panose="020B0503020204020204" pitchFamily="34" charset="-122"/>
                  <a:ea typeface="微软雅黑" panose="020B0503020204020204" pitchFamily="34" charset="-122"/>
                </a:rPr>
                <a:t>PHP</a:t>
              </a:r>
              <a:r>
                <a:rPr lang="zh-CN" altLang="en-US" sz="4400" b="1" dirty="0">
                  <a:latin typeface="微软雅黑" panose="020B0503020204020204" pitchFamily="34" charset="-122"/>
                  <a:ea typeface="微软雅黑" panose="020B0503020204020204" pitchFamily="34" charset="-122"/>
                </a:rPr>
                <a:t>基础知识</a:t>
              </a:r>
            </a:p>
          </p:txBody>
        </p:sp>
      </p:grpSp>
      <p:sp>
        <p:nvSpPr>
          <p:cNvPr id="13" name="矩形 3">
            <a:extLst>
              <a:ext uri="{FF2B5EF4-FFF2-40B4-BE49-F238E27FC236}">
                <a16:creationId xmlns:a16="http://schemas.microsoft.com/office/drawing/2014/main" id="{237137F4-F097-BA42-8244-2585D2E2CC7E}"/>
              </a:ext>
            </a:extLst>
          </p:cNvPr>
          <p:cNvSpPr/>
          <p:nvPr/>
        </p:nvSpPr>
        <p:spPr>
          <a:xfrm>
            <a:off x="4937031" y="2252702"/>
            <a:ext cx="3068320" cy="523220"/>
          </a:xfrm>
          <a:prstGeom prst="rect">
            <a:avLst/>
          </a:prstGeom>
        </p:spPr>
        <p:txBody>
          <a:bodyPr wrap="square" anchor="ctr">
            <a:spAutoFit/>
          </a:bodyPr>
          <a:lstStyle/>
          <a:p>
            <a:pPr algn="ctr"/>
            <a:r>
              <a:rPr lang="zh-CN" altLang="en-US" sz="2800" dirty="0">
                <a:latin typeface="微软雅黑" panose="020B0503020204020204" pitchFamily="34" charset="-122"/>
                <a:ea typeface="微软雅黑" panose="020B0503020204020204" pitchFamily="34" charset="-122"/>
              </a:rPr>
              <a:t>「     第 </a:t>
            </a:r>
            <a:r>
              <a:rPr lang="en-US" altLang="zh-CN" sz="2800" dirty="0">
                <a:latin typeface="微软雅黑" panose="020B0503020204020204" pitchFamily="34" charset="-122"/>
                <a:ea typeface="微软雅黑" panose="020B0503020204020204" pitchFamily="34" charset="-122"/>
              </a:rPr>
              <a:t>1 </a:t>
            </a:r>
            <a:r>
              <a:rPr lang="zh-CN" altLang="en-US" sz="2800" dirty="0">
                <a:latin typeface="微软雅黑" panose="020B0503020204020204" pitchFamily="34" charset="-122"/>
                <a:ea typeface="微软雅黑" panose="020B0503020204020204" pitchFamily="34" charset="-122"/>
              </a:rPr>
              <a:t>章     」</a:t>
            </a:r>
          </a:p>
        </p:txBody>
      </p:sp>
    </p:spTree>
    <p:extLst>
      <p:ext uri="{BB962C8B-B14F-4D97-AF65-F5344CB8AC3E}">
        <p14:creationId xmlns:p14="http://schemas.microsoft.com/office/powerpoint/2010/main" val="19731336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20</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7.1 </a:t>
            </a:r>
            <a:r>
              <a:rPr lang="zh-CN" altLang="en-US" sz="4400" dirty="0">
                <a:solidFill>
                  <a:schemeClr val="bg1"/>
                </a:solidFill>
                <a:latin typeface="Microsoft YaHei" panose="020B0503020204020204" pitchFamily="34" charset="-122"/>
                <a:ea typeface="Microsoft YaHei" panose="020B0503020204020204" pitchFamily="34" charset="-122"/>
                <a:cs typeface="+mj-cs"/>
              </a:rPr>
              <a:t>变量的声明</a:t>
            </a:r>
          </a:p>
        </p:txBody>
      </p:sp>
      <p:sp>
        <p:nvSpPr>
          <p:cNvPr id="5" name="Rectangle 3">
            <a:extLst>
              <a:ext uri="{FF2B5EF4-FFF2-40B4-BE49-F238E27FC236}">
                <a16:creationId xmlns:a16="http://schemas.microsoft.com/office/drawing/2014/main" id="{5161F949-8E96-DB43-A569-B427203EE1EB}"/>
              </a:ext>
            </a:extLst>
          </p:cNvPr>
          <p:cNvSpPr txBox="1">
            <a:spLocks noChangeArrowheads="1"/>
          </p:cNvSpPr>
          <p:nvPr/>
        </p:nvSpPr>
        <p:spPr>
          <a:xfrm>
            <a:off x="478465" y="1166018"/>
            <a:ext cx="10738884"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indent="617220" algn="l">
              <a:lnSpc>
                <a:spcPct val="120000"/>
              </a:lnSpc>
            </a:pP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变量是用于临时存储值的容器。这些值可以是数字、文本、或者复杂得多的排列组合。是用于跟踪几乎所有类型信息的简单工具。</a:t>
            </a:r>
            <a:endParaRPr lang="en-US" altLang="zh-CN"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endParaRPr>
          </a:p>
          <a:p>
            <a:pPr indent="617220" algn="l">
              <a:lnSpc>
                <a:spcPct val="120000"/>
              </a:lnSpc>
            </a:pPr>
            <a:r>
              <a:rPr lang="en-US" altLang="zh-CN"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PHP</a:t>
            </a:r>
            <a:r>
              <a:rPr lang="zh-CN" altLang="en-US"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是一种非常弱的类型语言</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。在大多数编程语言中，变量只能保持一种类型的数据，而且这个类型必须在使用变量前声明，例如</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C</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语言中。而在</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PHP</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中，变量的类型通常不是由程序员设定的，确切地说，</a:t>
            </a:r>
            <a:r>
              <a:rPr lang="zh-CN" altLang="en-US"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是根据该变量使用的上下文在运行时（即变量的值）决定的</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PHP</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不要求在使用变量之前声明变量，当第一次给一个变量赋值时，你才创建了这个变量。</a:t>
            </a:r>
            <a:endParaRPr lang="en-US" altLang="zh-CN" dirty="0">
              <a:latin typeface="Times New Roman" panose="02020603050405020304" pitchFamily="18" charset="0"/>
              <a:ea typeface="Microsoft YaHei"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6573285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21</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7.1 </a:t>
            </a:r>
            <a:r>
              <a:rPr lang="zh-CN" altLang="en-US" sz="4400" dirty="0">
                <a:solidFill>
                  <a:schemeClr val="bg1"/>
                </a:solidFill>
                <a:latin typeface="Microsoft YaHei" panose="020B0503020204020204" pitchFamily="34" charset="-122"/>
                <a:ea typeface="Microsoft YaHei" panose="020B0503020204020204" pitchFamily="34" charset="-122"/>
                <a:cs typeface="+mj-cs"/>
              </a:rPr>
              <a:t>变量的声明</a:t>
            </a:r>
          </a:p>
        </p:txBody>
      </p:sp>
      <p:sp>
        <p:nvSpPr>
          <p:cNvPr id="6" name="Rectangle 3">
            <a:extLst>
              <a:ext uri="{FF2B5EF4-FFF2-40B4-BE49-F238E27FC236}">
                <a16:creationId xmlns:a16="http://schemas.microsoft.com/office/drawing/2014/main" id="{4EEA6A47-7471-4048-A6C8-DBAB284169D3}"/>
              </a:ext>
            </a:extLst>
          </p:cNvPr>
          <p:cNvSpPr txBox="1">
            <a:spLocks noChangeArrowheads="1"/>
          </p:cNvSpPr>
          <p:nvPr/>
        </p:nvSpPr>
        <p:spPr>
          <a:xfrm>
            <a:off x="323527" y="825038"/>
            <a:ext cx="11127737"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dirty="0">
                <a:solidFill>
                  <a:schemeClr val="accent2"/>
                </a:solidFill>
                <a:latin typeface="Times New Roman" panose="02020603050405020304" pitchFamily="18" charset="0"/>
                <a:ea typeface="微软雅黑" charset="0"/>
                <a:cs typeface="Times New Roman" panose="02020603050405020304" pitchFamily="18" charset="0"/>
              </a:rPr>
              <a:t>PHP</a:t>
            </a:r>
            <a:r>
              <a:rPr lang="zh-CN" altLang="en-US" dirty="0">
                <a:solidFill>
                  <a:schemeClr val="accent2"/>
                </a:solidFill>
                <a:latin typeface="Times New Roman" panose="02020603050405020304" pitchFamily="18" charset="0"/>
                <a:ea typeface="微软雅黑" charset="0"/>
                <a:cs typeface="Times New Roman" panose="02020603050405020304" pitchFamily="18" charset="0"/>
              </a:rPr>
              <a:t>变量的声明：</a:t>
            </a:r>
          </a:p>
          <a:p>
            <a:pPr lvl="1" algn="l"/>
            <a:r>
              <a:rPr lang="en-US" altLang="zh-CN" dirty="0">
                <a:latin typeface="Times New Roman" panose="02020603050405020304" pitchFamily="18" charset="0"/>
                <a:ea typeface="SimSun" panose="02010600030101010101" pitchFamily="2" charset="-122"/>
                <a:cs typeface="Times New Roman" panose="02020603050405020304" pitchFamily="18" charset="0"/>
              </a:rPr>
              <a:t>PHP</a:t>
            </a:r>
            <a:r>
              <a:rPr lang="zh-CN" altLang="en-US" dirty="0">
                <a:latin typeface="Times New Roman" panose="02020603050405020304" pitchFamily="18" charset="0"/>
                <a:ea typeface="SimSun" panose="02010600030101010101" pitchFamily="2" charset="-122"/>
                <a:cs typeface="Times New Roman" panose="02020603050405020304" pitchFamily="18" charset="0"/>
              </a:rPr>
              <a:t>的变量声明是以</a:t>
            </a:r>
            <a:r>
              <a:rPr lang="en-US" altLang="zh-CN" dirty="0">
                <a:solidFill>
                  <a:srgbClr val="FF6600"/>
                </a:solidFill>
                <a:latin typeface="Times New Roman" panose="02020603050405020304" pitchFamily="18" charset="0"/>
                <a:ea typeface="SimSun" panose="02010600030101010101" pitchFamily="2" charset="-122"/>
                <a:cs typeface="Times New Roman" panose="02020603050405020304" pitchFamily="18" charset="0"/>
              </a:rPr>
              <a:t>$</a:t>
            </a:r>
            <a:r>
              <a:rPr lang="zh-CN" altLang="en-US" dirty="0">
                <a:latin typeface="Times New Roman" panose="02020603050405020304" pitchFamily="18" charset="0"/>
                <a:ea typeface="SimSun" panose="02010600030101010101" pitchFamily="2" charset="-122"/>
                <a:cs typeface="Times New Roman" panose="02020603050405020304" pitchFamily="18" charset="0"/>
              </a:rPr>
              <a:t>符开始的，后面跟大小写字母，数字和下划线，但不能以数字开头。</a:t>
            </a:r>
            <a:endParaRPr lang="zh-CN" altLang="en-US" dirty="0">
              <a:solidFill>
                <a:schemeClr val="accent2"/>
              </a:solidFill>
              <a:latin typeface="Times New Roman" panose="02020603050405020304" pitchFamily="18" charset="0"/>
              <a:ea typeface="SimSun" panose="02010600030101010101" pitchFamily="2" charset="-122"/>
              <a:cs typeface="Times New Roman" panose="02020603050405020304" pitchFamily="18" charset="0"/>
            </a:endParaRPr>
          </a:p>
        </p:txBody>
      </p:sp>
      <p:sp>
        <p:nvSpPr>
          <p:cNvPr id="7" name="AutoShape 4">
            <a:extLst>
              <a:ext uri="{FF2B5EF4-FFF2-40B4-BE49-F238E27FC236}">
                <a16:creationId xmlns:a16="http://schemas.microsoft.com/office/drawing/2014/main" id="{CF998856-19C2-EB49-8480-28A36924A826}"/>
              </a:ext>
            </a:extLst>
          </p:cNvPr>
          <p:cNvSpPr>
            <a:spLocks noChangeArrowheads="1"/>
          </p:cNvSpPr>
          <p:nvPr/>
        </p:nvSpPr>
        <p:spPr bwMode="auto">
          <a:xfrm>
            <a:off x="285721" y="2031334"/>
            <a:ext cx="8643997" cy="2736344"/>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30000"/>
              </a:lnSpc>
            </a:pPr>
            <a:r>
              <a:rPr lang="en-US" altLang="zh-CN"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&lt;?</a:t>
            </a:r>
            <a:r>
              <a:rPr lang="en-US" altLang="zh-CN" dirty="0" err="1">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php</a:t>
            </a:r>
            <a:endParaRPr lang="en-US" altLang="zh-CN"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endParaRPr>
          </a:p>
          <a:p>
            <a:pPr>
              <a:lnSpc>
                <a:spcPct val="130000"/>
              </a:lnSpc>
            </a:pPr>
            <a:r>
              <a:rPr lang="en-US" altLang="zh-CN"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100</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声明一个变量</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，赋予整数</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100</a:t>
            </a:r>
          </a:p>
          <a:p>
            <a:pPr>
              <a:lnSpc>
                <a:spcPct val="130000"/>
              </a:lnSpc>
            </a:pP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$b</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string</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声明一个变量</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b</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，赋予字串</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string</a:t>
            </a:r>
          </a:p>
          <a:p>
            <a:pPr>
              <a:lnSpc>
                <a:spcPct val="130000"/>
              </a:lnSpc>
            </a:pP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$c</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true</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声明一个变量</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c</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，赋予布尔值</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true</a:t>
            </a:r>
          </a:p>
          <a:p>
            <a:pPr>
              <a:lnSpc>
                <a:spcPct val="130000"/>
              </a:lnSpc>
            </a:pP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$d</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99.99</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声明一个变量</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d</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，赋予浮点数</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99.99</a:t>
            </a:r>
            <a:endPar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endParaRPr>
          </a:p>
          <a:p>
            <a:pPr>
              <a:lnSpc>
                <a:spcPct val="130000"/>
              </a:lnSpc>
            </a:pP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$key</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			</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声明一个</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key</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变量，并将</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变量的值赋予</a:t>
            </a:r>
            <a:endPar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endParaRPr>
          </a:p>
          <a:p>
            <a:pPr>
              <a:lnSpc>
                <a:spcPct val="130000"/>
              </a:lnSpc>
            </a:pP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$b</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$c</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$d</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value</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同时声明多个变量，并赋予相同的值</a:t>
            </a:r>
          </a:p>
          <a:p>
            <a:pPr>
              <a:lnSpc>
                <a:spcPct val="130000"/>
              </a:lnSpc>
            </a:pPr>
            <a:r>
              <a:rPr lang="en-US" altLang="zh-CN"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?&gt;</a:t>
            </a:r>
          </a:p>
        </p:txBody>
      </p:sp>
      <p:sp>
        <p:nvSpPr>
          <p:cNvPr id="8" name="Rectangle 5">
            <a:extLst>
              <a:ext uri="{FF2B5EF4-FFF2-40B4-BE49-F238E27FC236}">
                <a16:creationId xmlns:a16="http://schemas.microsoft.com/office/drawing/2014/main" id="{8E4BA333-AA00-704C-8683-BD39B2028F86}"/>
              </a:ext>
            </a:extLst>
          </p:cNvPr>
          <p:cNvSpPr>
            <a:spLocks noChangeArrowheads="1"/>
          </p:cNvSpPr>
          <p:nvPr/>
        </p:nvSpPr>
        <p:spPr bwMode="auto">
          <a:xfrm>
            <a:off x="323527" y="5085184"/>
            <a:ext cx="11018727" cy="863600"/>
          </a:xfrm>
          <a:prstGeom prst="rect">
            <a:avLst/>
          </a:prstGeom>
          <a:noFill/>
          <a:ln w="9525">
            <a:noFill/>
            <a:miter lim="800000"/>
          </a:ln>
        </p:spPr>
        <p:txBody>
          <a:bodyPr/>
          <a:lstStyle/>
          <a:p>
            <a:pPr marL="342900" indent="-342900" eaLnBrk="0" hangingPunct="0">
              <a:spcBef>
                <a:spcPct val="20000"/>
              </a:spcBef>
              <a:buClr>
                <a:schemeClr val="accent2"/>
              </a:buClr>
              <a:buSzPct val="75000"/>
              <a:buFont typeface="Wingdings" panose="05000000000000000000" pitchFamily="2" charset="2"/>
              <a:buChar char="v"/>
            </a:pP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可以使用函数</a:t>
            </a:r>
            <a:r>
              <a:rPr lang="en-US" altLang="zh-CN" sz="2400" dirty="0">
                <a:solidFill>
                  <a:schemeClr val="accent2"/>
                </a:solidFill>
                <a:latin typeface="Times New Roman" panose="02020603050405020304" pitchFamily="18" charset="0"/>
                <a:ea typeface="SimSun" panose="02010600030101010101" pitchFamily="2" charset="-122"/>
                <a:cs typeface="Times New Roman" panose="02020603050405020304" pitchFamily="18" charset="0"/>
              </a:rPr>
              <a:t>unset( )</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释放指定的变量，</a:t>
            </a:r>
            <a:r>
              <a:rPr lang="en-US" altLang="zh-CN" sz="2400" dirty="0" err="1">
                <a:solidFill>
                  <a:schemeClr val="accent2"/>
                </a:solidFill>
                <a:latin typeface="Times New Roman" panose="02020603050405020304" pitchFamily="18" charset="0"/>
                <a:ea typeface="SimSun" panose="02010600030101010101" pitchFamily="2" charset="-122"/>
                <a:cs typeface="Times New Roman" panose="02020603050405020304" pitchFamily="18" charset="0"/>
              </a:rPr>
              <a:t>isset</a:t>
            </a:r>
            <a:r>
              <a:rPr lang="en-US" altLang="zh-CN" sz="2400" dirty="0">
                <a:solidFill>
                  <a:schemeClr val="accent2"/>
                </a:solidFill>
                <a:latin typeface="Times New Roman" panose="02020603050405020304" pitchFamily="18" charset="0"/>
                <a:ea typeface="SimSun" panose="02010600030101010101" pitchFamily="2" charset="-122"/>
                <a:cs typeface="Times New Roman" panose="02020603050405020304" pitchFamily="18" charset="0"/>
              </a:rPr>
              <a:t>( )</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函数检测变量是否设置，</a:t>
            </a:r>
            <a:r>
              <a:rPr lang="en-US" altLang="zh-CN" sz="2400" dirty="0">
                <a:solidFill>
                  <a:schemeClr val="accent2"/>
                </a:solidFill>
                <a:latin typeface="Times New Roman" panose="02020603050405020304" pitchFamily="18" charset="0"/>
                <a:ea typeface="SimSun" panose="02010600030101010101" pitchFamily="2" charset="-122"/>
                <a:cs typeface="Times New Roman" panose="02020603050405020304" pitchFamily="18" charset="0"/>
              </a:rPr>
              <a:t>empty( )</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函数检查一个变量是否为空。</a:t>
            </a:r>
          </a:p>
        </p:txBody>
      </p:sp>
    </p:spTree>
    <p:extLst>
      <p:ext uri="{BB962C8B-B14F-4D97-AF65-F5344CB8AC3E}">
        <p14:creationId xmlns:p14="http://schemas.microsoft.com/office/powerpoint/2010/main" val="1912157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22</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7.2 </a:t>
            </a:r>
            <a:r>
              <a:rPr lang="zh-CN" altLang="en-US" sz="4400" dirty="0">
                <a:solidFill>
                  <a:schemeClr val="bg1"/>
                </a:solidFill>
                <a:latin typeface="Microsoft YaHei" panose="020B0503020204020204" pitchFamily="34" charset="-122"/>
                <a:ea typeface="Microsoft YaHei" panose="020B0503020204020204" pitchFamily="34" charset="-122"/>
                <a:cs typeface="+mj-cs"/>
              </a:rPr>
              <a:t>变量的命名</a:t>
            </a:r>
          </a:p>
        </p:txBody>
      </p:sp>
      <p:sp>
        <p:nvSpPr>
          <p:cNvPr id="10" name="Rectangle 3">
            <a:extLst>
              <a:ext uri="{FF2B5EF4-FFF2-40B4-BE49-F238E27FC236}">
                <a16:creationId xmlns:a16="http://schemas.microsoft.com/office/drawing/2014/main" id="{7974AC7F-7F45-3E4D-8F86-CEE24C59A2AA}"/>
              </a:ext>
            </a:extLst>
          </p:cNvPr>
          <p:cNvSpPr txBox="1">
            <a:spLocks noChangeArrowheads="1"/>
          </p:cNvSpPr>
          <p:nvPr/>
        </p:nvSpPr>
        <p:spPr>
          <a:xfrm>
            <a:off x="485775" y="1166018"/>
            <a:ext cx="10856480"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indent="621665" algn="l">
              <a:lnSpc>
                <a:spcPts val="3200"/>
              </a:lnSpc>
            </a:pPr>
            <a:r>
              <a:rPr lang="zh-CN" altLang="en-US" dirty="0">
                <a:latin typeface="Times New Roman" panose="02020603050405020304" pitchFamily="18" charset="0"/>
                <a:ea typeface="SimSun" panose="02010600030101010101" pitchFamily="2" charset="-122"/>
                <a:cs typeface="Times New Roman" panose="02020603050405020304" pitchFamily="18" charset="0"/>
              </a:rPr>
              <a:t>变量名与 </a:t>
            </a:r>
            <a:r>
              <a:rPr lang="en-US" altLang="zh-CN" dirty="0">
                <a:latin typeface="Times New Roman" panose="02020603050405020304" pitchFamily="18" charset="0"/>
                <a:ea typeface="SimSun" panose="02010600030101010101" pitchFamily="2" charset="-122"/>
                <a:cs typeface="Times New Roman" panose="02020603050405020304" pitchFamily="18" charset="0"/>
              </a:rPr>
              <a:t>PHP </a:t>
            </a:r>
            <a:r>
              <a:rPr lang="zh-CN" altLang="en-US" dirty="0">
                <a:latin typeface="Times New Roman" panose="02020603050405020304" pitchFamily="18" charset="0"/>
                <a:ea typeface="SimSun" panose="02010600030101010101" pitchFamily="2" charset="-122"/>
                <a:cs typeface="Times New Roman" panose="02020603050405020304" pitchFamily="18" charset="0"/>
              </a:rPr>
              <a:t>中其它的标签一样遵循相同的规则。一个有效的变量名由</a:t>
            </a:r>
            <a:r>
              <a:rPr lang="zh-CN" altLang="en-US" dirty="0">
                <a:solidFill>
                  <a:srgbClr val="FF6600"/>
                </a:solidFill>
                <a:latin typeface="Times New Roman" panose="02020603050405020304" pitchFamily="18" charset="0"/>
                <a:ea typeface="SimSun" panose="02010600030101010101" pitchFamily="2" charset="-122"/>
                <a:cs typeface="Times New Roman" panose="02020603050405020304" pitchFamily="18" charset="0"/>
              </a:rPr>
              <a:t>字母或者下划线开头，后面跟上任意数量的字母，数字，或者下划线。</a:t>
            </a:r>
          </a:p>
          <a:p>
            <a:pPr indent="617220" algn="l">
              <a:lnSpc>
                <a:spcPts val="3200"/>
              </a:lnSpc>
            </a:pPr>
            <a:r>
              <a:rPr lang="zh-CN" altLang="en-GB" dirty="0">
                <a:latin typeface="Times New Roman" panose="02020603050405020304" pitchFamily="18" charset="0"/>
                <a:ea typeface="SimSun" panose="02010600030101010101" pitchFamily="2" charset="-122"/>
                <a:cs typeface="Times New Roman" panose="02020603050405020304" pitchFamily="18" charset="0"/>
              </a:rPr>
              <a:t>变量的名称是对</a:t>
            </a:r>
            <a:r>
              <a:rPr lang="zh-CN" altLang="en-GB" dirty="0">
                <a:solidFill>
                  <a:srgbClr val="FF6600"/>
                </a:solidFill>
                <a:latin typeface="Times New Roman" panose="02020603050405020304" pitchFamily="18" charset="0"/>
                <a:ea typeface="SimSun" panose="02010600030101010101" pitchFamily="2" charset="-122"/>
                <a:cs typeface="Times New Roman" panose="02020603050405020304" pitchFamily="18" charset="0"/>
              </a:rPr>
              <a:t>大小写敏感</a:t>
            </a:r>
            <a:r>
              <a:rPr lang="zh-CN" altLang="en-GB" dirty="0">
                <a:latin typeface="Times New Roman" panose="02020603050405020304" pitchFamily="18" charset="0"/>
                <a:ea typeface="SimSun" panose="02010600030101010101" pitchFamily="2" charset="-122"/>
                <a:cs typeface="Times New Roman" panose="02020603050405020304" pitchFamily="18" charset="0"/>
              </a:rPr>
              <a:t>的。但内置结构和关键字以及用户自定义的类名和函数名都是不区分大小写的。如：</a:t>
            </a:r>
            <a:r>
              <a:rPr lang="en-GB" altLang="zh-CN" dirty="0">
                <a:latin typeface="Times New Roman" panose="02020603050405020304" pitchFamily="18" charset="0"/>
                <a:ea typeface="SimSun" panose="02010600030101010101" pitchFamily="2" charset="-122"/>
                <a:cs typeface="Times New Roman" panose="02020603050405020304" pitchFamily="18" charset="0"/>
              </a:rPr>
              <a:t>echo</a:t>
            </a:r>
            <a:r>
              <a:rPr lang="zh-CN" altLang="en-GB" dirty="0">
                <a:latin typeface="Times New Roman" panose="02020603050405020304" pitchFamily="18" charset="0"/>
                <a:ea typeface="SimSun" panose="02010600030101010101" pitchFamily="2" charset="-122"/>
                <a:cs typeface="Times New Roman" panose="02020603050405020304" pitchFamily="18" charset="0"/>
              </a:rPr>
              <a:t>、</a:t>
            </a:r>
            <a:r>
              <a:rPr lang="en-GB" altLang="zh-CN" dirty="0">
                <a:latin typeface="Times New Roman" panose="02020603050405020304" pitchFamily="18" charset="0"/>
                <a:ea typeface="SimSun" panose="02010600030101010101" pitchFamily="2" charset="-122"/>
                <a:cs typeface="Times New Roman" panose="02020603050405020304" pitchFamily="18" charset="0"/>
              </a:rPr>
              <a:t>while</a:t>
            </a:r>
            <a:r>
              <a:rPr lang="zh-CN" altLang="en-GB" dirty="0">
                <a:latin typeface="Times New Roman" panose="02020603050405020304" pitchFamily="18" charset="0"/>
                <a:ea typeface="SimSun" panose="02010600030101010101" pitchFamily="2" charset="-122"/>
                <a:cs typeface="Times New Roman" panose="02020603050405020304" pitchFamily="18" charset="0"/>
              </a:rPr>
              <a:t>、</a:t>
            </a:r>
            <a:r>
              <a:rPr lang="en-GB" altLang="zh-CN" dirty="0">
                <a:latin typeface="Times New Roman" panose="02020603050405020304" pitchFamily="18" charset="0"/>
                <a:ea typeface="SimSun" panose="02010600030101010101" pitchFamily="2" charset="-122"/>
                <a:cs typeface="Times New Roman" panose="02020603050405020304" pitchFamily="18" charset="0"/>
              </a:rPr>
              <a:t>function</a:t>
            </a:r>
            <a:r>
              <a:rPr lang="zh-CN" altLang="en-GB" dirty="0">
                <a:latin typeface="Times New Roman" panose="02020603050405020304" pitchFamily="18" charset="0"/>
                <a:ea typeface="SimSun" panose="02010600030101010101" pitchFamily="2" charset="-122"/>
                <a:cs typeface="Times New Roman" panose="02020603050405020304" pitchFamily="18" charset="0"/>
              </a:rPr>
              <a:t>名称等。</a:t>
            </a:r>
            <a:endParaRPr lang="zh-CN" altLang="en-US" dirty="0">
              <a:latin typeface="Times New Roman" panose="02020603050405020304" pitchFamily="18" charset="0"/>
              <a:ea typeface="SimSun" panose="02010600030101010101" pitchFamily="2" charset="-122"/>
              <a:cs typeface="Times New Roman" panose="02020603050405020304" pitchFamily="18" charset="0"/>
            </a:endParaRPr>
          </a:p>
        </p:txBody>
      </p:sp>
      <p:sp>
        <p:nvSpPr>
          <p:cNvPr id="11" name="AutoShape 4">
            <a:extLst>
              <a:ext uri="{FF2B5EF4-FFF2-40B4-BE49-F238E27FC236}">
                <a16:creationId xmlns:a16="http://schemas.microsoft.com/office/drawing/2014/main" id="{9D207835-C8AB-D34E-83AF-16E790AA7080}"/>
              </a:ext>
            </a:extLst>
          </p:cNvPr>
          <p:cNvSpPr>
            <a:spLocks noChangeArrowheads="1"/>
          </p:cNvSpPr>
          <p:nvPr/>
        </p:nvSpPr>
        <p:spPr bwMode="auto">
          <a:xfrm>
            <a:off x="1972469" y="3169502"/>
            <a:ext cx="8247062" cy="2232025"/>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10000"/>
              </a:lnSpc>
            </a:pPr>
            <a:r>
              <a:rPr lang="en-US" altLang="zh-CN" b="1" dirty="0">
                <a:solidFill>
                  <a:schemeClr val="accent2"/>
                </a:solidFill>
                <a:latin typeface="Times New Roman" panose="02020603050405020304" pitchFamily="18" charset="0"/>
                <a:cs typeface="Times New Roman" panose="02020603050405020304" pitchFamily="18" charset="0"/>
              </a:rPr>
              <a:t>&lt;?</a:t>
            </a:r>
            <a:r>
              <a:rPr lang="en-US" altLang="zh-CN" b="1" dirty="0" err="1">
                <a:solidFill>
                  <a:schemeClr val="accent2"/>
                </a:solidFill>
                <a:latin typeface="Times New Roman" panose="02020603050405020304" pitchFamily="18" charset="0"/>
                <a:cs typeface="Times New Roman" panose="02020603050405020304" pitchFamily="18" charset="0"/>
              </a:rPr>
              <a:t>php</a:t>
            </a:r>
            <a:endParaRPr lang="en-US" altLang="zh-CN" b="1" dirty="0">
              <a:solidFill>
                <a:schemeClr val="accent2"/>
              </a:solidFill>
              <a:latin typeface="Times New Roman" panose="02020603050405020304" pitchFamily="18" charset="0"/>
              <a:cs typeface="Times New Roman" panose="02020603050405020304" pitchFamily="18" charset="0"/>
            </a:endParaRPr>
          </a:p>
          <a:p>
            <a:pPr>
              <a:lnSpc>
                <a:spcPct val="110000"/>
              </a:lnSpc>
            </a:pPr>
            <a:r>
              <a:rPr lang="en-US" altLang="zh-CN" b="1" dirty="0">
                <a:solidFill>
                  <a:schemeClr val="accent2"/>
                </a:solidFill>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echo “</a:t>
            </a:r>
            <a:r>
              <a:rPr lang="en-US" altLang="zh-CN" b="1" dirty="0">
                <a:solidFill>
                  <a:srgbClr val="FF00FF"/>
                </a:solidFill>
                <a:latin typeface="Times New Roman" panose="02020603050405020304" pitchFamily="18" charset="0"/>
                <a:cs typeface="Times New Roman" panose="02020603050405020304" pitchFamily="18" charset="0"/>
              </a:rPr>
              <a:t>this is a test</a:t>
            </a:r>
            <a:r>
              <a:rPr lang="en-US" altLang="zh-CN" b="1" dirty="0">
                <a:solidFill>
                  <a:srgbClr val="009900"/>
                </a:solidFill>
                <a:latin typeface="Times New Roman" panose="02020603050405020304" pitchFamily="18" charset="0"/>
                <a:cs typeface="Times New Roman" panose="02020603050405020304" pitchFamily="18" charset="0"/>
              </a:rPr>
              <a:t>”;		</a:t>
            </a:r>
            <a:endParaRPr lang="zh-CN" altLang="en-US" b="1" dirty="0">
              <a:solidFill>
                <a:srgbClr val="009900"/>
              </a:solidFill>
              <a:latin typeface="Times New Roman" panose="02020603050405020304" pitchFamily="18" charset="0"/>
              <a:cs typeface="Times New Roman" panose="02020603050405020304" pitchFamily="18" charset="0"/>
            </a:endParaRPr>
          </a:p>
          <a:p>
            <a:pPr>
              <a:lnSpc>
                <a:spcPct val="110000"/>
              </a:lnSpc>
            </a:pPr>
            <a:r>
              <a:rPr lang="en-US" altLang="zh-CN" b="1" dirty="0">
                <a:solidFill>
                  <a:srgbClr val="009900"/>
                </a:solidFill>
                <a:latin typeface="Times New Roman" panose="02020603050405020304" pitchFamily="18" charset="0"/>
                <a:cs typeface="Times New Roman" panose="02020603050405020304" pitchFamily="18" charset="0"/>
              </a:rPr>
              <a:t>	Echo “</a:t>
            </a:r>
            <a:r>
              <a:rPr lang="en-US" altLang="zh-CN" b="1" dirty="0">
                <a:solidFill>
                  <a:srgbClr val="FF00FF"/>
                </a:solidFill>
                <a:latin typeface="Times New Roman" panose="02020603050405020304" pitchFamily="18" charset="0"/>
                <a:cs typeface="Times New Roman" panose="02020603050405020304" pitchFamily="18" charset="0"/>
              </a:rPr>
              <a:t>this is a test</a:t>
            </a:r>
            <a:r>
              <a:rPr lang="en-US" altLang="zh-CN" b="1" dirty="0">
                <a:solidFill>
                  <a:srgbClr val="009900"/>
                </a:solidFill>
                <a:latin typeface="Times New Roman" panose="02020603050405020304" pitchFamily="18" charset="0"/>
                <a:cs typeface="Times New Roman" panose="02020603050405020304" pitchFamily="18" charset="0"/>
              </a:rPr>
              <a:t>”;</a:t>
            </a:r>
          </a:p>
          <a:p>
            <a:pPr>
              <a:lnSpc>
                <a:spcPct val="110000"/>
              </a:lnSpc>
            </a:pPr>
            <a:r>
              <a:rPr lang="en-US" altLang="zh-CN" b="1" dirty="0">
                <a:solidFill>
                  <a:srgbClr val="009900"/>
                </a:solidFill>
                <a:latin typeface="Times New Roman" panose="02020603050405020304" pitchFamily="18" charset="0"/>
                <a:cs typeface="Times New Roman" panose="02020603050405020304" pitchFamily="18" charset="0"/>
              </a:rPr>
              <a:t>	$name </a:t>
            </a:r>
            <a:r>
              <a:rPr lang="en-US" altLang="zh-CN" b="1" dirty="0">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a:t>
            </a:r>
            <a:r>
              <a:rPr lang="en-US" altLang="zh-CN" b="1" dirty="0" err="1">
                <a:solidFill>
                  <a:srgbClr val="FF00FF"/>
                </a:solidFill>
                <a:latin typeface="Times New Roman" panose="02020603050405020304" pitchFamily="18" charset="0"/>
                <a:cs typeface="Times New Roman" panose="02020603050405020304" pitchFamily="18" charset="0"/>
              </a:rPr>
              <a:t>tarzan</a:t>
            </a:r>
            <a:r>
              <a:rPr lang="en-US" altLang="zh-CN" b="1" dirty="0">
                <a:solidFill>
                  <a:srgbClr val="009900"/>
                </a:solidFill>
                <a:latin typeface="Times New Roman" panose="02020603050405020304" pitchFamily="18" charset="0"/>
                <a:cs typeface="Times New Roman" panose="02020603050405020304" pitchFamily="18" charset="0"/>
              </a:rPr>
              <a:t>”;</a:t>
            </a:r>
          </a:p>
          <a:p>
            <a:pPr>
              <a:lnSpc>
                <a:spcPct val="110000"/>
              </a:lnSpc>
            </a:pPr>
            <a:r>
              <a:rPr lang="zh-CN" altLang="en-US" b="1" dirty="0">
                <a:solidFill>
                  <a:srgbClr val="009900"/>
                </a:solidFill>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$Name </a:t>
            </a:r>
            <a:r>
              <a:rPr lang="en-US" altLang="zh-CN" b="1" dirty="0">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a:t>
            </a:r>
            <a:r>
              <a:rPr lang="en-US" altLang="zh-CN" b="1" dirty="0" err="1">
                <a:solidFill>
                  <a:srgbClr val="FF00FF"/>
                </a:solidFill>
                <a:latin typeface="Times New Roman" panose="02020603050405020304" pitchFamily="18" charset="0"/>
                <a:cs typeface="Times New Roman" panose="02020603050405020304" pitchFamily="18" charset="0"/>
              </a:rPr>
              <a:t>skygao</a:t>
            </a:r>
            <a:r>
              <a:rPr lang="en-US" altLang="zh-CN" b="1" dirty="0">
                <a:solidFill>
                  <a:srgbClr val="009900"/>
                </a:solidFill>
                <a:latin typeface="Times New Roman" panose="02020603050405020304" pitchFamily="18" charset="0"/>
                <a:cs typeface="Times New Roman" panose="02020603050405020304" pitchFamily="18" charset="0"/>
              </a:rPr>
              <a:t>”;</a:t>
            </a:r>
          </a:p>
          <a:p>
            <a:pPr>
              <a:lnSpc>
                <a:spcPct val="110000"/>
              </a:lnSpc>
            </a:pPr>
            <a:r>
              <a:rPr lang="en-US" altLang="zh-CN" b="1" dirty="0">
                <a:solidFill>
                  <a:srgbClr val="009900"/>
                </a:solidFill>
                <a:latin typeface="Times New Roman" panose="02020603050405020304" pitchFamily="18" charset="0"/>
                <a:cs typeface="Times New Roman" panose="02020603050405020304" pitchFamily="18" charset="0"/>
              </a:rPr>
              <a:t>	echo $</a:t>
            </a:r>
            <a:r>
              <a:rPr lang="en-US" altLang="zh-CN" b="1" dirty="0" err="1">
                <a:solidFill>
                  <a:srgbClr val="009900"/>
                </a:solidFill>
                <a:latin typeface="Times New Roman" panose="02020603050405020304" pitchFamily="18" charset="0"/>
                <a:cs typeface="Times New Roman" panose="02020603050405020304" pitchFamily="18" charset="0"/>
              </a:rPr>
              <a:t>name.$Name</a:t>
            </a:r>
            <a:r>
              <a:rPr lang="en-US" altLang="zh-CN" b="1" dirty="0">
                <a:solidFill>
                  <a:srgbClr val="009900"/>
                </a:solidFill>
                <a:latin typeface="Times New Roman" panose="02020603050405020304" pitchFamily="18" charset="0"/>
                <a:cs typeface="Times New Roman" panose="02020603050405020304" pitchFamily="18" charset="0"/>
              </a:rPr>
              <a:t>;	</a:t>
            </a:r>
            <a:r>
              <a:rPr lang="en-US" altLang="zh-CN" b="1" dirty="0">
                <a:solidFill>
                  <a:srgbClr val="0099CC"/>
                </a:solidFill>
                <a:latin typeface="Times New Roman" panose="02020603050405020304" pitchFamily="18" charset="0"/>
                <a:cs typeface="Times New Roman" panose="02020603050405020304" pitchFamily="18" charset="0"/>
              </a:rPr>
              <a:t>//</a:t>
            </a:r>
            <a:r>
              <a:rPr lang="zh-CN" altLang="en-US" b="1" dirty="0">
                <a:solidFill>
                  <a:srgbClr val="0099CC"/>
                </a:solidFill>
                <a:latin typeface="Times New Roman" panose="02020603050405020304" pitchFamily="18" charset="0"/>
                <a:cs typeface="Times New Roman" panose="02020603050405020304" pitchFamily="18" charset="0"/>
              </a:rPr>
              <a:t>输出：</a:t>
            </a:r>
            <a:r>
              <a:rPr lang="en-US" altLang="zh-CN" b="1" dirty="0" err="1">
                <a:solidFill>
                  <a:srgbClr val="0099CC"/>
                </a:solidFill>
                <a:latin typeface="Times New Roman" panose="02020603050405020304" pitchFamily="18" charset="0"/>
                <a:cs typeface="Times New Roman" panose="02020603050405020304" pitchFamily="18" charset="0"/>
              </a:rPr>
              <a:t>tarzanskygao</a:t>
            </a:r>
            <a:endParaRPr lang="zh-CN" altLang="en-US" b="1" dirty="0">
              <a:solidFill>
                <a:srgbClr val="0099CC"/>
              </a:solidFill>
              <a:latin typeface="Times New Roman" panose="02020603050405020304" pitchFamily="18" charset="0"/>
              <a:cs typeface="Times New Roman" panose="02020603050405020304" pitchFamily="18" charset="0"/>
            </a:endParaRPr>
          </a:p>
          <a:p>
            <a:pPr>
              <a:lnSpc>
                <a:spcPct val="110000"/>
              </a:lnSpc>
            </a:pPr>
            <a:r>
              <a:rPr lang="en-US" altLang="zh-CN" b="1" dirty="0">
                <a:solidFill>
                  <a:schemeClr val="accent2"/>
                </a:solidFill>
                <a:latin typeface="Times New Roman" panose="02020603050405020304" pitchFamily="18" charset="0"/>
                <a:cs typeface="Times New Roman" panose="02020603050405020304" pitchFamily="18" charset="0"/>
              </a:rPr>
              <a:t>?&gt;</a:t>
            </a:r>
          </a:p>
        </p:txBody>
      </p:sp>
    </p:spTree>
    <p:extLst>
      <p:ext uri="{BB962C8B-B14F-4D97-AF65-F5344CB8AC3E}">
        <p14:creationId xmlns:p14="http://schemas.microsoft.com/office/powerpoint/2010/main" val="3518694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23</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 </a:t>
            </a:r>
            <a:r>
              <a:rPr lang="zh-CN" altLang="en-US" sz="4400" dirty="0">
                <a:solidFill>
                  <a:schemeClr val="bg1"/>
                </a:solidFill>
                <a:latin typeface="Microsoft YaHei" panose="020B0503020204020204" pitchFamily="34" charset="-122"/>
                <a:ea typeface="Microsoft YaHei" panose="020B0503020204020204" pitchFamily="34" charset="-122"/>
                <a:cs typeface="+mj-cs"/>
              </a:rPr>
              <a:t>变量的类型</a:t>
            </a:r>
          </a:p>
        </p:txBody>
      </p:sp>
      <p:sp>
        <p:nvSpPr>
          <p:cNvPr id="6" name="Rectangle 3">
            <a:extLst>
              <a:ext uri="{FF2B5EF4-FFF2-40B4-BE49-F238E27FC236}">
                <a16:creationId xmlns:a16="http://schemas.microsoft.com/office/drawing/2014/main" id="{657EDDD1-82FC-A24B-881B-23B2E54D9B4C}"/>
              </a:ext>
            </a:extLst>
          </p:cNvPr>
          <p:cNvSpPr txBox="1">
            <a:spLocks noChangeArrowheads="1"/>
          </p:cNvSpPr>
          <p:nvPr/>
        </p:nvSpPr>
        <p:spPr>
          <a:xfrm>
            <a:off x="572740" y="1000108"/>
            <a:ext cx="8286808" cy="5286412"/>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ts val="3200"/>
              </a:lnSpc>
            </a:pPr>
            <a:r>
              <a:rPr lang="en-US" altLang="zh-CN" dirty="0">
                <a:latin typeface="微软雅黑" charset="0"/>
                <a:ea typeface="微软雅黑" charset="0"/>
              </a:rPr>
              <a:t>8.1  </a:t>
            </a:r>
            <a:r>
              <a:rPr lang="zh-CN" altLang="en-US" dirty="0">
                <a:latin typeface="微软雅黑" charset="0"/>
                <a:ea typeface="微软雅黑" charset="0"/>
              </a:rPr>
              <a:t>类型介绍</a:t>
            </a:r>
          </a:p>
          <a:p>
            <a:pPr algn="l">
              <a:lnSpc>
                <a:spcPts val="3200"/>
              </a:lnSpc>
            </a:pPr>
            <a:r>
              <a:rPr lang="en-US" altLang="zh-CN" dirty="0">
                <a:latin typeface="微软雅黑" charset="0"/>
                <a:ea typeface="微软雅黑" charset="0"/>
              </a:rPr>
              <a:t>8.2  </a:t>
            </a:r>
            <a:r>
              <a:rPr lang="zh-CN" altLang="en-US" dirty="0">
                <a:latin typeface="微软雅黑" charset="0"/>
                <a:ea typeface="微软雅黑" charset="0"/>
              </a:rPr>
              <a:t>布尔型</a:t>
            </a:r>
            <a:r>
              <a:rPr lang="en-US" altLang="zh-CN" dirty="0">
                <a:latin typeface="微软雅黑" charset="0"/>
                <a:ea typeface="微软雅黑" charset="0"/>
              </a:rPr>
              <a:t>(</a:t>
            </a:r>
            <a:r>
              <a:rPr lang="en-US" altLang="zh-CN" dirty="0" err="1">
                <a:latin typeface="微软雅黑" charset="0"/>
                <a:ea typeface="微软雅黑" charset="0"/>
              </a:rPr>
              <a:t>boolean</a:t>
            </a:r>
            <a:r>
              <a:rPr lang="en-US" altLang="zh-CN" dirty="0">
                <a:latin typeface="微软雅黑" charset="0"/>
                <a:ea typeface="微软雅黑" charset="0"/>
              </a:rPr>
              <a:t>)</a:t>
            </a:r>
          </a:p>
          <a:p>
            <a:pPr algn="l">
              <a:lnSpc>
                <a:spcPts val="3200"/>
              </a:lnSpc>
            </a:pPr>
            <a:r>
              <a:rPr lang="en-US" altLang="zh-CN" dirty="0">
                <a:latin typeface="微软雅黑" charset="0"/>
                <a:ea typeface="微软雅黑" charset="0"/>
              </a:rPr>
              <a:t>8.3  </a:t>
            </a:r>
            <a:r>
              <a:rPr lang="zh-CN" altLang="en-US" dirty="0">
                <a:latin typeface="微软雅黑" charset="0"/>
                <a:ea typeface="微软雅黑" charset="0"/>
              </a:rPr>
              <a:t>整型</a:t>
            </a:r>
            <a:r>
              <a:rPr lang="en-US" altLang="zh-CN" dirty="0">
                <a:latin typeface="微软雅黑" charset="0"/>
                <a:ea typeface="微软雅黑" charset="0"/>
              </a:rPr>
              <a:t>(integer)</a:t>
            </a:r>
          </a:p>
          <a:p>
            <a:pPr algn="l">
              <a:lnSpc>
                <a:spcPts val="3200"/>
              </a:lnSpc>
            </a:pPr>
            <a:r>
              <a:rPr lang="en-US" altLang="zh-CN" dirty="0">
                <a:latin typeface="微软雅黑" charset="0"/>
                <a:ea typeface="微软雅黑" charset="0"/>
              </a:rPr>
              <a:t>8.4  </a:t>
            </a:r>
            <a:r>
              <a:rPr lang="zh-CN" altLang="en-US" dirty="0">
                <a:latin typeface="微软雅黑" charset="0"/>
                <a:ea typeface="微软雅黑" charset="0"/>
              </a:rPr>
              <a:t>浮点型</a:t>
            </a:r>
            <a:r>
              <a:rPr lang="en-US" altLang="zh-CN" dirty="0">
                <a:latin typeface="微软雅黑" charset="0"/>
                <a:ea typeface="微软雅黑" charset="0"/>
              </a:rPr>
              <a:t>(float</a:t>
            </a:r>
            <a:r>
              <a:rPr lang="zh-CN" altLang="en-US" dirty="0">
                <a:latin typeface="微软雅黑" charset="0"/>
                <a:ea typeface="微软雅黑" charset="0"/>
              </a:rPr>
              <a:t>或</a:t>
            </a:r>
            <a:r>
              <a:rPr lang="en-US" altLang="zh-CN" dirty="0">
                <a:latin typeface="微软雅黑" charset="0"/>
                <a:ea typeface="微软雅黑" charset="0"/>
              </a:rPr>
              <a:t>double)</a:t>
            </a:r>
          </a:p>
          <a:p>
            <a:pPr algn="l">
              <a:lnSpc>
                <a:spcPts val="3200"/>
              </a:lnSpc>
            </a:pPr>
            <a:r>
              <a:rPr lang="en-US" altLang="zh-CN" dirty="0">
                <a:latin typeface="微软雅黑" charset="0"/>
                <a:ea typeface="微软雅黑" charset="0"/>
              </a:rPr>
              <a:t>8.5  </a:t>
            </a:r>
            <a:r>
              <a:rPr lang="zh-CN" altLang="en-US" dirty="0">
                <a:latin typeface="微软雅黑" charset="0"/>
                <a:ea typeface="微软雅黑" charset="0"/>
              </a:rPr>
              <a:t>字符串</a:t>
            </a:r>
            <a:r>
              <a:rPr lang="en-US" altLang="zh-CN" dirty="0">
                <a:latin typeface="微软雅黑" charset="0"/>
                <a:ea typeface="微软雅黑" charset="0"/>
              </a:rPr>
              <a:t>(String)</a:t>
            </a:r>
          </a:p>
          <a:p>
            <a:pPr algn="l">
              <a:lnSpc>
                <a:spcPts val="3200"/>
              </a:lnSpc>
            </a:pPr>
            <a:r>
              <a:rPr lang="en-US" altLang="zh-CN" dirty="0">
                <a:latin typeface="微软雅黑" charset="0"/>
                <a:ea typeface="微软雅黑" charset="0"/>
              </a:rPr>
              <a:t>8.6  </a:t>
            </a:r>
            <a:r>
              <a:rPr lang="zh-CN" altLang="en-US" dirty="0">
                <a:latin typeface="微软雅黑" charset="0"/>
                <a:ea typeface="微软雅黑" charset="0"/>
              </a:rPr>
              <a:t>数组</a:t>
            </a:r>
            <a:r>
              <a:rPr lang="en-US" altLang="zh-CN" dirty="0">
                <a:latin typeface="微软雅黑" charset="0"/>
                <a:ea typeface="微软雅黑" charset="0"/>
              </a:rPr>
              <a:t>(Array)</a:t>
            </a:r>
          </a:p>
          <a:p>
            <a:pPr algn="l">
              <a:lnSpc>
                <a:spcPts val="3200"/>
              </a:lnSpc>
            </a:pPr>
            <a:r>
              <a:rPr lang="en-US" altLang="zh-CN" dirty="0">
                <a:latin typeface="微软雅黑" charset="0"/>
                <a:ea typeface="微软雅黑" charset="0"/>
              </a:rPr>
              <a:t>8.7  </a:t>
            </a:r>
            <a:r>
              <a:rPr lang="zh-CN" altLang="en-US" dirty="0">
                <a:latin typeface="微软雅黑" charset="0"/>
                <a:ea typeface="微软雅黑" charset="0"/>
              </a:rPr>
              <a:t>对象</a:t>
            </a:r>
            <a:r>
              <a:rPr lang="en-US" altLang="zh-CN" dirty="0">
                <a:latin typeface="微软雅黑" charset="0"/>
                <a:ea typeface="微软雅黑" charset="0"/>
              </a:rPr>
              <a:t>(Object)</a:t>
            </a:r>
          </a:p>
          <a:p>
            <a:pPr algn="l">
              <a:lnSpc>
                <a:spcPts val="3200"/>
              </a:lnSpc>
            </a:pPr>
            <a:r>
              <a:rPr lang="en-US" altLang="zh-CN" dirty="0">
                <a:latin typeface="微软雅黑" charset="0"/>
                <a:ea typeface="微软雅黑" charset="0"/>
              </a:rPr>
              <a:t>8.8  </a:t>
            </a:r>
            <a:r>
              <a:rPr lang="zh-CN" altLang="en-US" dirty="0">
                <a:latin typeface="微软雅黑" charset="0"/>
                <a:ea typeface="微软雅黑" charset="0"/>
              </a:rPr>
              <a:t>资源类型</a:t>
            </a:r>
            <a:r>
              <a:rPr lang="en-US" altLang="zh-CN" dirty="0">
                <a:latin typeface="微软雅黑" charset="0"/>
                <a:ea typeface="微软雅黑" charset="0"/>
              </a:rPr>
              <a:t>(Resource)</a:t>
            </a:r>
          </a:p>
          <a:p>
            <a:pPr algn="l">
              <a:lnSpc>
                <a:spcPts val="3200"/>
              </a:lnSpc>
            </a:pPr>
            <a:r>
              <a:rPr lang="en-US" altLang="zh-CN" dirty="0">
                <a:latin typeface="微软雅黑" charset="0"/>
                <a:ea typeface="微软雅黑" charset="0"/>
              </a:rPr>
              <a:t>8.9  NULL</a:t>
            </a:r>
            <a:r>
              <a:rPr lang="zh-CN" altLang="en-US" dirty="0">
                <a:latin typeface="微软雅黑" charset="0"/>
                <a:ea typeface="微软雅黑" charset="0"/>
              </a:rPr>
              <a:t>类型</a:t>
            </a:r>
          </a:p>
          <a:p>
            <a:pPr algn="l">
              <a:lnSpc>
                <a:spcPts val="3200"/>
              </a:lnSpc>
            </a:pPr>
            <a:r>
              <a:rPr lang="en-US" altLang="zh-CN" dirty="0">
                <a:latin typeface="微软雅黑" charset="0"/>
                <a:ea typeface="微软雅黑" charset="0"/>
              </a:rPr>
              <a:t>8.10 </a:t>
            </a:r>
            <a:r>
              <a:rPr lang="zh-CN" altLang="en-US" dirty="0">
                <a:latin typeface="微软雅黑" charset="0"/>
                <a:ea typeface="微软雅黑" charset="0"/>
              </a:rPr>
              <a:t>伪类型介绍</a:t>
            </a:r>
          </a:p>
        </p:txBody>
      </p:sp>
    </p:spTree>
    <p:extLst>
      <p:ext uri="{BB962C8B-B14F-4D97-AF65-F5344CB8AC3E}">
        <p14:creationId xmlns:p14="http://schemas.microsoft.com/office/powerpoint/2010/main" val="35104154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24</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8.1 </a:t>
            </a:r>
            <a:r>
              <a:rPr lang="zh-CN" altLang="en-US" sz="4400" dirty="0">
                <a:solidFill>
                  <a:schemeClr val="bg1"/>
                </a:solidFill>
                <a:latin typeface="Microsoft YaHei" panose="020B0503020204020204" pitchFamily="34" charset="-122"/>
                <a:ea typeface="Microsoft YaHei" panose="020B0503020204020204" pitchFamily="34" charset="-122"/>
                <a:cs typeface="+mj-cs"/>
              </a:rPr>
              <a:t>类型介绍</a:t>
            </a:r>
          </a:p>
        </p:txBody>
      </p:sp>
      <p:sp>
        <p:nvSpPr>
          <p:cNvPr id="5" name="Rectangle 3">
            <a:extLst>
              <a:ext uri="{FF2B5EF4-FFF2-40B4-BE49-F238E27FC236}">
                <a16:creationId xmlns:a16="http://schemas.microsoft.com/office/drawing/2014/main" id="{61D8BA3D-1CD1-DE49-8F06-E20E6323EA5D}"/>
              </a:ext>
            </a:extLst>
          </p:cNvPr>
          <p:cNvSpPr txBox="1">
            <a:spLocks noChangeArrowheads="1"/>
          </p:cNvSpPr>
          <p:nvPr/>
        </p:nvSpPr>
        <p:spPr>
          <a:xfrm>
            <a:off x="500985" y="1000108"/>
            <a:ext cx="8286808" cy="5286412"/>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ts val="2600"/>
              </a:lnSpc>
              <a:buFont typeface="Wingdings" panose="05000000000000000000" pitchFamily="2" charset="2"/>
              <a:buNone/>
            </a:pPr>
            <a:r>
              <a:rPr lang="zh-CN" altLang="en-US" dirty="0">
                <a:solidFill>
                  <a:srgbClr val="0099CC"/>
                </a:solidFill>
                <a:latin typeface="Microsoft YaHei" panose="020B0503020204020204" pitchFamily="34" charset="-122"/>
                <a:ea typeface="Microsoft YaHei" panose="020B0503020204020204" pitchFamily="34" charset="-122"/>
              </a:rPr>
              <a:t>数据类型</a:t>
            </a:r>
            <a:r>
              <a:rPr lang="en-US" altLang="zh-CN" dirty="0">
                <a:solidFill>
                  <a:srgbClr val="0099CC"/>
                </a:solidFill>
                <a:latin typeface="Microsoft YaHei" panose="020B0503020204020204" pitchFamily="34" charset="-122"/>
                <a:ea typeface="Microsoft YaHei" panose="020B0503020204020204" pitchFamily="34" charset="-122"/>
              </a:rPr>
              <a:t>:</a:t>
            </a:r>
            <a:endParaRPr lang="en-GB" altLang="zh-CN" dirty="0">
              <a:solidFill>
                <a:srgbClr val="0099CC"/>
              </a:solidFill>
              <a:latin typeface="Microsoft YaHei" panose="020B0503020204020204" pitchFamily="34" charset="-122"/>
              <a:ea typeface="Microsoft YaHei" panose="020B0503020204020204" pitchFamily="34" charset="-122"/>
            </a:endParaRPr>
          </a:p>
          <a:p>
            <a:pPr algn="l">
              <a:lnSpc>
                <a:spcPts val="2600"/>
              </a:lnSpc>
              <a:buFont typeface="Wingdings" panose="05000000000000000000" pitchFamily="2" charset="2"/>
              <a:buNone/>
            </a:pPr>
            <a:r>
              <a:rPr lang="en-GB" altLang="zh-CN" sz="2000" dirty="0">
                <a:latin typeface="Microsoft YaHei" panose="020B0503020204020204" pitchFamily="34" charset="-122"/>
                <a:ea typeface="Microsoft YaHei" panose="020B0503020204020204" pitchFamily="34" charset="-122"/>
              </a:rPr>
              <a:t>   PHP </a:t>
            </a:r>
            <a:r>
              <a:rPr lang="zh-CN" altLang="en-GB" sz="2000" dirty="0">
                <a:latin typeface="Microsoft YaHei" panose="020B0503020204020204" pitchFamily="34" charset="-122"/>
                <a:ea typeface="Microsoft YaHei" panose="020B0503020204020204" pitchFamily="34" charset="-122"/>
              </a:rPr>
              <a:t>支持八种原始类型。 </a:t>
            </a:r>
          </a:p>
          <a:p>
            <a:pPr marL="800078" lvl="1" indent="-342900" algn="l">
              <a:lnSpc>
                <a:spcPts val="2600"/>
              </a:lnSpc>
              <a:buFont typeface="Wingdings" pitchFamily="2" charset="2"/>
              <a:buChar char="Ø"/>
            </a:pPr>
            <a:r>
              <a:rPr lang="zh-CN" altLang="en-GB" dirty="0">
                <a:latin typeface="Microsoft YaHei" panose="020B0503020204020204" pitchFamily="34" charset="-122"/>
                <a:ea typeface="Microsoft YaHei" panose="020B0503020204020204" pitchFamily="34" charset="-122"/>
              </a:rPr>
              <a:t>四种标量类型： </a:t>
            </a:r>
          </a:p>
          <a:p>
            <a:pPr marL="1257254" lvl="2" indent="-342900" algn="l">
              <a:lnSpc>
                <a:spcPts val="2600"/>
              </a:lnSpc>
              <a:buFont typeface="Wingdings" pitchFamily="2" charset="2"/>
              <a:buChar char="v"/>
            </a:pPr>
            <a:r>
              <a:rPr lang="zh-CN" altLang="en-GB" sz="2000" dirty="0">
                <a:latin typeface="Microsoft YaHei" panose="020B0503020204020204" pitchFamily="34" charset="-122"/>
                <a:ea typeface="Microsoft YaHei" panose="020B0503020204020204" pitchFamily="34" charset="-122"/>
              </a:rPr>
              <a:t>布尔型（</a:t>
            </a:r>
            <a:r>
              <a:rPr lang="en-GB" altLang="zh-CN" sz="2000" dirty="0" err="1">
                <a:latin typeface="Microsoft YaHei" panose="020B0503020204020204" pitchFamily="34" charset="-122"/>
                <a:ea typeface="Microsoft YaHei" panose="020B0503020204020204" pitchFamily="34" charset="-122"/>
              </a:rPr>
              <a:t>boolean</a:t>
            </a:r>
            <a:r>
              <a:rPr lang="zh-CN" altLang="en-GB" sz="2000" dirty="0">
                <a:latin typeface="Microsoft YaHei" panose="020B0503020204020204" pitchFamily="34" charset="-122"/>
                <a:ea typeface="Microsoft YaHei" panose="020B0503020204020204" pitchFamily="34" charset="-122"/>
              </a:rPr>
              <a:t>） </a:t>
            </a:r>
          </a:p>
          <a:p>
            <a:pPr marL="1257254" lvl="2" indent="-342900" algn="l">
              <a:lnSpc>
                <a:spcPts val="2600"/>
              </a:lnSpc>
              <a:buFont typeface="Wingdings" pitchFamily="2" charset="2"/>
              <a:buChar char="v"/>
            </a:pPr>
            <a:r>
              <a:rPr lang="zh-CN" altLang="en-GB" sz="2000" dirty="0">
                <a:latin typeface="Microsoft YaHei" panose="020B0503020204020204" pitchFamily="34" charset="-122"/>
                <a:ea typeface="Microsoft YaHei" panose="020B0503020204020204" pitchFamily="34" charset="-122"/>
              </a:rPr>
              <a:t>整型（</a:t>
            </a:r>
            <a:r>
              <a:rPr lang="en-GB" altLang="zh-CN" sz="2000" dirty="0">
                <a:latin typeface="Microsoft YaHei" panose="020B0503020204020204" pitchFamily="34" charset="-122"/>
                <a:ea typeface="Microsoft YaHei" panose="020B0503020204020204" pitchFamily="34" charset="-122"/>
              </a:rPr>
              <a:t>integer</a:t>
            </a:r>
            <a:r>
              <a:rPr lang="zh-CN" altLang="en-GB" sz="2000" dirty="0">
                <a:latin typeface="Microsoft YaHei" panose="020B0503020204020204" pitchFamily="34" charset="-122"/>
                <a:ea typeface="Microsoft YaHei" panose="020B0503020204020204" pitchFamily="34" charset="-122"/>
              </a:rPr>
              <a:t>）</a:t>
            </a:r>
          </a:p>
          <a:p>
            <a:pPr marL="1257254" lvl="2" indent="-342900" algn="l">
              <a:lnSpc>
                <a:spcPts val="2600"/>
              </a:lnSpc>
              <a:buFont typeface="Wingdings" pitchFamily="2" charset="2"/>
              <a:buChar char="v"/>
            </a:pPr>
            <a:r>
              <a:rPr lang="zh-CN" altLang="en-GB" sz="2000" dirty="0">
                <a:latin typeface="Microsoft YaHei" panose="020B0503020204020204" pitchFamily="34" charset="-122"/>
                <a:ea typeface="Microsoft YaHei" panose="020B0503020204020204" pitchFamily="34" charset="-122"/>
              </a:rPr>
              <a:t>浮点型（</a:t>
            </a:r>
            <a:r>
              <a:rPr lang="en-GB" altLang="zh-CN" sz="2000" dirty="0">
                <a:latin typeface="Microsoft YaHei" panose="020B0503020204020204" pitchFamily="34" charset="-122"/>
                <a:ea typeface="Microsoft YaHei" panose="020B0503020204020204" pitchFamily="34" charset="-122"/>
              </a:rPr>
              <a:t>float</a:t>
            </a:r>
            <a:r>
              <a:rPr lang="zh-CN" altLang="en-GB" sz="2000" dirty="0">
                <a:latin typeface="Microsoft YaHei" panose="020B0503020204020204" pitchFamily="34" charset="-122"/>
                <a:ea typeface="Microsoft YaHei" panose="020B0503020204020204" pitchFamily="34" charset="-122"/>
              </a:rPr>
              <a:t>）（浮点数，也作</a:t>
            </a:r>
            <a:r>
              <a:rPr lang="en-GB" altLang="zh-CN" sz="2000" dirty="0">
                <a:latin typeface="Microsoft YaHei" panose="020B0503020204020204" pitchFamily="34" charset="-122"/>
                <a:ea typeface="Microsoft YaHei" panose="020B0503020204020204" pitchFamily="34" charset="-122"/>
              </a:rPr>
              <a:t>double</a:t>
            </a:r>
            <a:r>
              <a:rPr lang="zh-CN" altLang="en-GB" sz="2000" dirty="0">
                <a:latin typeface="Microsoft YaHei" panose="020B0503020204020204" pitchFamily="34" charset="-122"/>
                <a:ea typeface="Microsoft YaHei" panose="020B0503020204020204" pitchFamily="34" charset="-122"/>
              </a:rPr>
              <a:t>） </a:t>
            </a:r>
          </a:p>
          <a:p>
            <a:pPr marL="1257254" lvl="2" indent="-342900" algn="l">
              <a:lnSpc>
                <a:spcPts val="2600"/>
              </a:lnSpc>
              <a:buFont typeface="Wingdings" pitchFamily="2" charset="2"/>
              <a:buChar char="v"/>
            </a:pPr>
            <a:r>
              <a:rPr lang="zh-CN" altLang="en-GB" sz="2000" dirty="0">
                <a:latin typeface="Microsoft YaHei" panose="020B0503020204020204" pitchFamily="34" charset="-122"/>
                <a:ea typeface="Microsoft YaHei" panose="020B0503020204020204" pitchFamily="34" charset="-122"/>
              </a:rPr>
              <a:t>字符串（</a:t>
            </a:r>
            <a:r>
              <a:rPr lang="en-GB" altLang="zh-CN" sz="2000" dirty="0">
                <a:latin typeface="Microsoft YaHei" panose="020B0503020204020204" pitchFamily="34" charset="-122"/>
                <a:ea typeface="Microsoft YaHei" panose="020B0503020204020204" pitchFamily="34" charset="-122"/>
              </a:rPr>
              <a:t>String</a:t>
            </a:r>
            <a:r>
              <a:rPr lang="zh-CN" altLang="en-GB" sz="2000" dirty="0">
                <a:latin typeface="Microsoft YaHei" panose="020B0503020204020204" pitchFamily="34" charset="-122"/>
                <a:ea typeface="Microsoft YaHei" panose="020B0503020204020204" pitchFamily="34" charset="-122"/>
              </a:rPr>
              <a:t>） </a:t>
            </a:r>
          </a:p>
          <a:p>
            <a:pPr marL="800078" lvl="1" indent="-342900" algn="l">
              <a:lnSpc>
                <a:spcPts val="2600"/>
              </a:lnSpc>
              <a:buFont typeface="Wingdings" pitchFamily="2" charset="2"/>
              <a:buChar char="Ø"/>
            </a:pPr>
            <a:r>
              <a:rPr lang="zh-CN" altLang="en-GB" dirty="0">
                <a:latin typeface="Microsoft YaHei" panose="020B0503020204020204" pitchFamily="34" charset="-122"/>
                <a:ea typeface="Microsoft YaHei" panose="020B0503020204020204" pitchFamily="34" charset="-122"/>
              </a:rPr>
              <a:t>两种复合类型： </a:t>
            </a:r>
          </a:p>
          <a:p>
            <a:pPr marL="1257254" lvl="2" indent="-342900" algn="l">
              <a:lnSpc>
                <a:spcPts val="2600"/>
              </a:lnSpc>
              <a:buFont typeface="Wingdings" pitchFamily="2" charset="2"/>
              <a:buChar char="v"/>
            </a:pPr>
            <a:r>
              <a:rPr lang="zh-CN" altLang="en-GB" sz="2000" dirty="0">
                <a:latin typeface="Microsoft YaHei" panose="020B0503020204020204" pitchFamily="34" charset="-122"/>
                <a:ea typeface="Microsoft YaHei" panose="020B0503020204020204" pitchFamily="34" charset="-122"/>
              </a:rPr>
              <a:t>数组（</a:t>
            </a:r>
            <a:r>
              <a:rPr lang="en-GB" altLang="zh-CN" sz="2000" dirty="0">
                <a:latin typeface="Microsoft YaHei" panose="020B0503020204020204" pitchFamily="34" charset="-122"/>
                <a:ea typeface="Microsoft YaHei" panose="020B0503020204020204" pitchFamily="34" charset="-122"/>
              </a:rPr>
              <a:t>Array</a:t>
            </a:r>
            <a:r>
              <a:rPr lang="zh-CN" altLang="en-GB" sz="2000" dirty="0">
                <a:latin typeface="Microsoft YaHei" panose="020B0503020204020204" pitchFamily="34" charset="-122"/>
                <a:ea typeface="Microsoft YaHei" panose="020B0503020204020204" pitchFamily="34" charset="-122"/>
              </a:rPr>
              <a:t>） </a:t>
            </a:r>
          </a:p>
          <a:p>
            <a:pPr marL="1257254" lvl="2" indent="-342900" algn="l">
              <a:lnSpc>
                <a:spcPts val="2600"/>
              </a:lnSpc>
              <a:buFont typeface="Wingdings" pitchFamily="2" charset="2"/>
              <a:buChar char="v"/>
            </a:pPr>
            <a:r>
              <a:rPr lang="zh-CN" altLang="en-GB" sz="2000" dirty="0">
                <a:latin typeface="Microsoft YaHei" panose="020B0503020204020204" pitchFamily="34" charset="-122"/>
                <a:ea typeface="Microsoft YaHei" panose="020B0503020204020204" pitchFamily="34" charset="-122"/>
              </a:rPr>
              <a:t>对象</a:t>
            </a:r>
            <a:r>
              <a:rPr lang="zh-CN" altLang="en-US" sz="2000" dirty="0">
                <a:latin typeface="Microsoft YaHei" panose="020B0503020204020204" pitchFamily="34" charset="-122"/>
                <a:ea typeface="Microsoft YaHei" panose="020B0503020204020204" pitchFamily="34" charset="-122"/>
              </a:rPr>
              <a:t>（</a:t>
            </a:r>
            <a:r>
              <a:rPr lang="en-GB" altLang="zh-CN" sz="2000" dirty="0">
                <a:latin typeface="Microsoft YaHei" panose="020B0503020204020204" pitchFamily="34" charset="-122"/>
                <a:ea typeface="Microsoft YaHei" panose="020B0503020204020204" pitchFamily="34" charset="-122"/>
                <a:sym typeface="+mn-ea"/>
              </a:rPr>
              <a:t>Object</a:t>
            </a:r>
            <a:r>
              <a:rPr lang="zh-CN" altLang="en-GB" sz="2000" dirty="0">
                <a:latin typeface="Microsoft YaHei" panose="020B0503020204020204" pitchFamily="34" charset="-122"/>
                <a:ea typeface="Microsoft YaHei" panose="020B0503020204020204" pitchFamily="34" charset="-122"/>
                <a:sym typeface="+mn-ea"/>
              </a:rPr>
              <a:t>） </a:t>
            </a:r>
            <a:endParaRPr lang="zh-CN" altLang="en-GB" sz="2000" dirty="0">
              <a:latin typeface="Microsoft YaHei" panose="020B0503020204020204" pitchFamily="34" charset="-122"/>
              <a:ea typeface="Microsoft YaHei" panose="020B0503020204020204" pitchFamily="34" charset="-122"/>
            </a:endParaRPr>
          </a:p>
          <a:p>
            <a:pPr marL="800078" lvl="1" indent="-342900" algn="l">
              <a:lnSpc>
                <a:spcPts val="2600"/>
              </a:lnSpc>
              <a:buFont typeface="Wingdings" pitchFamily="2" charset="2"/>
              <a:buChar char="Ø"/>
            </a:pPr>
            <a:r>
              <a:rPr lang="zh-CN" altLang="en-GB" dirty="0">
                <a:latin typeface="Microsoft YaHei" panose="020B0503020204020204" pitchFamily="34" charset="-122"/>
                <a:ea typeface="Microsoft YaHei" panose="020B0503020204020204" pitchFamily="34" charset="-122"/>
                <a:sym typeface="+mn-ea"/>
              </a:rPr>
              <a:t>最后是两种特殊类型： </a:t>
            </a:r>
            <a:endParaRPr lang="zh-CN" altLang="en-GB" dirty="0">
              <a:latin typeface="Microsoft YaHei" panose="020B0503020204020204" pitchFamily="34" charset="-122"/>
              <a:ea typeface="Microsoft YaHei" panose="020B0503020204020204" pitchFamily="34" charset="-122"/>
            </a:endParaRPr>
          </a:p>
          <a:p>
            <a:pPr marL="1257254" lvl="2" indent="-342900" algn="l">
              <a:lnSpc>
                <a:spcPts val="2600"/>
              </a:lnSpc>
              <a:buFont typeface="Wingdings" pitchFamily="2" charset="2"/>
              <a:buChar char="v"/>
            </a:pPr>
            <a:r>
              <a:rPr lang="zh-CN" altLang="en-GB" sz="2000" dirty="0">
                <a:latin typeface="Microsoft YaHei" panose="020B0503020204020204" pitchFamily="34" charset="-122"/>
                <a:ea typeface="Microsoft YaHei" panose="020B0503020204020204" pitchFamily="34" charset="-122"/>
                <a:sym typeface="+mn-ea"/>
              </a:rPr>
              <a:t>资源（</a:t>
            </a:r>
            <a:r>
              <a:rPr lang="en-GB" altLang="zh-CN" sz="2000" dirty="0">
                <a:latin typeface="Microsoft YaHei" panose="020B0503020204020204" pitchFamily="34" charset="-122"/>
                <a:ea typeface="Microsoft YaHei" panose="020B0503020204020204" pitchFamily="34" charset="-122"/>
                <a:sym typeface="+mn-ea"/>
              </a:rPr>
              <a:t>Resource</a:t>
            </a:r>
            <a:r>
              <a:rPr lang="zh-CN" altLang="en-GB" sz="2000" dirty="0">
                <a:latin typeface="Microsoft YaHei" panose="020B0503020204020204" pitchFamily="34" charset="-122"/>
                <a:ea typeface="Microsoft YaHei" panose="020B0503020204020204" pitchFamily="34" charset="-122"/>
                <a:sym typeface="+mn-ea"/>
              </a:rPr>
              <a:t>）</a:t>
            </a:r>
            <a:endParaRPr lang="zh-CN" altLang="en-GB" sz="2000" dirty="0">
              <a:latin typeface="Microsoft YaHei" panose="020B0503020204020204" pitchFamily="34" charset="-122"/>
              <a:ea typeface="Microsoft YaHei" panose="020B0503020204020204" pitchFamily="34" charset="-122"/>
            </a:endParaRPr>
          </a:p>
          <a:p>
            <a:pPr marL="1257254" lvl="2" indent="-342900" algn="l">
              <a:lnSpc>
                <a:spcPts val="2600"/>
              </a:lnSpc>
              <a:buFont typeface="Wingdings" pitchFamily="2" charset="2"/>
              <a:buChar char="v"/>
            </a:pPr>
            <a:r>
              <a:rPr lang="en-GB" altLang="zh-CN" sz="2000" dirty="0">
                <a:latin typeface="Microsoft YaHei" panose="020B0503020204020204" pitchFamily="34" charset="-122"/>
                <a:ea typeface="Microsoft YaHei" panose="020B0503020204020204" pitchFamily="34" charset="-122"/>
                <a:sym typeface="+mn-ea"/>
              </a:rPr>
              <a:t>NULL</a:t>
            </a:r>
            <a:endParaRPr lang="zh-CN" altLang="en-US" sz="2000" dirty="0">
              <a:latin typeface="Microsoft YaHei" panose="020B0503020204020204" pitchFamily="34" charset="-122"/>
              <a:ea typeface="Microsoft YaHei" panose="020B0503020204020204" pitchFamily="34" charset="-122"/>
            </a:endParaRPr>
          </a:p>
          <a:p>
            <a:pPr lvl="2" algn="l">
              <a:lnSpc>
                <a:spcPts val="2600"/>
              </a:lnSpc>
            </a:pPr>
            <a:endParaRPr lang="zh-CN" altLang="en-US" sz="2000"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4446876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25</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8.1 </a:t>
            </a:r>
            <a:r>
              <a:rPr lang="zh-CN" altLang="en-US" sz="4400" dirty="0">
                <a:solidFill>
                  <a:schemeClr val="bg1"/>
                </a:solidFill>
                <a:latin typeface="Microsoft YaHei" panose="020B0503020204020204" pitchFamily="34" charset="-122"/>
                <a:ea typeface="Microsoft YaHei" panose="020B0503020204020204" pitchFamily="34" charset="-122"/>
                <a:cs typeface="+mj-cs"/>
              </a:rPr>
              <a:t>类型介绍</a:t>
            </a:r>
          </a:p>
        </p:txBody>
      </p:sp>
      <p:sp>
        <p:nvSpPr>
          <p:cNvPr id="6" name="Rectangle 3">
            <a:extLst>
              <a:ext uri="{FF2B5EF4-FFF2-40B4-BE49-F238E27FC236}">
                <a16:creationId xmlns:a16="http://schemas.microsoft.com/office/drawing/2014/main" id="{B4048806-5CD3-2342-9851-AADE610C8488}"/>
              </a:ext>
            </a:extLst>
          </p:cNvPr>
          <p:cNvSpPr txBox="1">
            <a:spLocks noChangeArrowheads="1"/>
          </p:cNvSpPr>
          <p:nvPr/>
        </p:nvSpPr>
        <p:spPr>
          <a:xfrm>
            <a:off x="457200" y="750627"/>
            <a:ext cx="11132288"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indent="617220" algn="l">
              <a:lnSpc>
                <a:spcPts val="3600"/>
              </a:lnSpc>
            </a:pP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在</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PHP</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中，变量的类型通常不是由程序员设定的，确切地说，是根据该变量使用的上下文在运行时（即变量的值）决定的。</a:t>
            </a:r>
          </a:p>
          <a:p>
            <a:pPr indent="617220" algn="l">
              <a:lnSpc>
                <a:spcPts val="3600"/>
              </a:lnSpc>
            </a:pP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使用函数</a:t>
            </a:r>
            <a:r>
              <a:rPr lang="en-US" altLang="zh-CN" dirty="0" err="1">
                <a:latin typeface="Times New Roman" panose="02020603050405020304" pitchFamily="18" charset="0"/>
                <a:ea typeface="Microsoft YaHei" panose="020B0503020204020204" pitchFamily="34" charset="-122"/>
                <a:cs typeface="Times New Roman" panose="02020603050405020304" pitchFamily="18" charset="0"/>
              </a:rPr>
              <a:t>var_dump</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查看表达式的值和类型。</a:t>
            </a:r>
          </a:p>
        </p:txBody>
      </p:sp>
      <p:sp>
        <p:nvSpPr>
          <p:cNvPr id="7" name="AutoShape 4">
            <a:extLst>
              <a:ext uri="{FF2B5EF4-FFF2-40B4-BE49-F238E27FC236}">
                <a16:creationId xmlns:a16="http://schemas.microsoft.com/office/drawing/2014/main" id="{42D0B614-F735-EF45-87F0-D30D7547AC3B}"/>
              </a:ext>
            </a:extLst>
          </p:cNvPr>
          <p:cNvSpPr>
            <a:spLocks noChangeArrowheads="1"/>
          </p:cNvSpPr>
          <p:nvPr/>
        </p:nvSpPr>
        <p:spPr bwMode="auto">
          <a:xfrm>
            <a:off x="2207419" y="2447954"/>
            <a:ext cx="7777162" cy="3097213"/>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en-US" altLang="zh-CN" sz="2000"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&lt;?</a:t>
            </a:r>
            <a:r>
              <a:rPr lang="en-US" altLang="zh-CN" sz="2000" dirty="0" err="1">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php</a:t>
            </a:r>
            <a:endParaRPr lang="en-US" altLang="zh-CN" sz="2000"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endParaRPr>
          </a:p>
          <a:p>
            <a:r>
              <a:rPr lang="en-US" altLang="zh-CN" sz="2000"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000"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bool</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000"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TRUE</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赋一个布尔值</a:t>
            </a:r>
            <a:endPar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endParaRPr>
          </a:p>
          <a:p>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str</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"foo"</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赋一个字符串</a:t>
            </a:r>
            <a:endPar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endParaRPr>
          </a:p>
          <a:p>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int</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000"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12</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赋一个整型值</a:t>
            </a:r>
            <a:endPar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endParaRPr>
          </a:p>
          <a:p>
            <a:endPar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endParaRPr>
          </a:p>
          <a:p>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var_dump</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000"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bool</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en-US" sz="2000" dirty="0" err="1">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输出：</a:t>
            </a:r>
            <a:r>
              <a:rPr lang="en-US" altLang="zh-CN" sz="2000" dirty="0" err="1">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bool</a:t>
            </a:r>
            <a:r>
              <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(true)</a:t>
            </a:r>
          </a:p>
          <a:p>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var_dump</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000"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str</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en-US" sz="2000" dirty="0" err="1">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输出：</a:t>
            </a:r>
            <a:r>
              <a:rPr lang="en-US" altLang="zh-CN" sz="2000" dirty="0" err="1">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string</a:t>
            </a:r>
            <a:r>
              <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(3) c</a:t>
            </a:r>
          </a:p>
          <a:p>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var_dump</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000"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int</a:t>
            </a:r>
            <a:r>
              <a:rPr lang="en-US" altLang="zh-CN" sz="2000"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en-US" sz="2000" dirty="0" err="1">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输出：</a:t>
            </a:r>
            <a:r>
              <a:rPr lang="en-US" altLang="zh-CN" sz="2000" dirty="0" err="1">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int</a:t>
            </a:r>
            <a:r>
              <a:rPr lang="en-US" altLang="zh-CN"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(12)</a:t>
            </a:r>
            <a:endParaRPr lang="zh-CN" altLang="en-US" sz="2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endParaRPr>
          </a:p>
          <a:p>
            <a:pPr>
              <a:lnSpc>
                <a:spcPct val="120000"/>
              </a:lnSpc>
            </a:pPr>
            <a:r>
              <a:rPr lang="en-US" altLang="zh-CN" sz="2000"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?&gt;</a:t>
            </a:r>
          </a:p>
        </p:txBody>
      </p:sp>
    </p:spTree>
    <p:extLst>
      <p:ext uri="{BB962C8B-B14F-4D97-AF65-F5344CB8AC3E}">
        <p14:creationId xmlns:p14="http://schemas.microsoft.com/office/powerpoint/2010/main" val="8892812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26</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8.2 </a:t>
            </a:r>
            <a:r>
              <a:rPr lang="zh-CN" altLang="en-US" sz="4400" dirty="0">
                <a:solidFill>
                  <a:schemeClr val="bg1"/>
                </a:solidFill>
                <a:latin typeface="Microsoft YaHei" panose="020B0503020204020204" pitchFamily="34" charset="-122"/>
                <a:ea typeface="Microsoft YaHei" panose="020B0503020204020204" pitchFamily="34" charset="-122"/>
                <a:cs typeface="+mj-cs"/>
              </a:rPr>
              <a:t>布尔型</a:t>
            </a:r>
            <a:r>
              <a:rPr lang="en-US" altLang="zh-CN" sz="4400" dirty="0">
                <a:solidFill>
                  <a:schemeClr val="bg1"/>
                </a:solidFill>
                <a:latin typeface="Microsoft YaHei" panose="020B0503020204020204" pitchFamily="34" charset="-122"/>
                <a:ea typeface="Microsoft YaHei" panose="020B0503020204020204" pitchFamily="34" charset="-122"/>
                <a:cs typeface="+mj-cs"/>
              </a:rPr>
              <a:t>(</a:t>
            </a:r>
            <a:r>
              <a:rPr lang="en-US" altLang="zh-CN" sz="4400" dirty="0" err="1">
                <a:solidFill>
                  <a:schemeClr val="bg1"/>
                </a:solidFill>
                <a:latin typeface="Microsoft YaHei" panose="020B0503020204020204" pitchFamily="34" charset="-122"/>
                <a:ea typeface="Microsoft YaHei" panose="020B0503020204020204" pitchFamily="34" charset="-122"/>
                <a:cs typeface="+mj-cs"/>
              </a:rPr>
              <a:t>boolean</a:t>
            </a:r>
            <a:r>
              <a:rPr lang="en-US" altLang="zh-CN" sz="4400" dirty="0">
                <a:solidFill>
                  <a:schemeClr val="bg1"/>
                </a:solidFill>
                <a:latin typeface="Microsoft YaHei" panose="020B0503020204020204" pitchFamily="34" charset="-122"/>
                <a:ea typeface="Microsoft YaHei" panose="020B0503020204020204" pitchFamily="34" charset="-122"/>
                <a:cs typeface="+mj-cs"/>
              </a:rPr>
              <a:t>)</a:t>
            </a:r>
            <a:endParaRPr lang="zh-CN" altLang="en-US" sz="4400" dirty="0">
              <a:solidFill>
                <a:schemeClr val="bg1"/>
              </a:solidFill>
              <a:latin typeface="Microsoft YaHei" panose="020B0503020204020204" pitchFamily="34" charset="-122"/>
              <a:ea typeface="Microsoft YaHei" panose="020B0503020204020204" pitchFamily="34" charset="-122"/>
              <a:cs typeface="+mj-cs"/>
            </a:endParaRPr>
          </a:p>
        </p:txBody>
      </p:sp>
      <p:sp>
        <p:nvSpPr>
          <p:cNvPr id="8" name="Rectangle 3">
            <a:extLst>
              <a:ext uri="{FF2B5EF4-FFF2-40B4-BE49-F238E27FC236}">
                <a16:creationId xmlns:a16="http://schemas.microsoft.com/office/drawing/2014/main" id="{5480B160-6695-E74D-8768-99C389321C36}"/>
              </a:ext>
            </a:extLst>
          </p:cNvPr>
          <p:cNvSpPr txBox="1">
            <a:spLocks noChangeArrowheads="1"/>
          </p:cNvSpPr>
          <p:nvPr/>
        </p:nvSpPr>
        <p:spPr>
          <a:xfrm>
            <a:off x="395419" y="1124680"/>
            <a:ext cx="10946836" cy="5256730"/>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ts val="3200"/>
              </a:lnSpc>
              <a:buFont typeface="Wingdings" pitchFamily="2" charset="2"/>
              <a:buChar char="Ø"/>
            </a:pP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这是最简单的类型。</a:t>
            </a:r>
            <a:r>
              <a:rPr lang="en-US" altLang="zh-CN" dirty="0" err="1">
                <a:latin typeface="Times New Roman" panose="02020603050405020304" pitchFamily="18" charset="0"/>
                <a:ea typeface="Microsoft YaHei" panose="020B0503020204020204" pitchFamily="34" charset="-122"/>
                <a:cs typeface="Times New Roman" panose="02020603050405020304" pitchFamily="18" charset="0"/>
              </a:rPr>
              <a:t>boolean</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表达了真值，可以为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TRUE</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或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FALSE</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，即“</a:t>
            </a:r>
            <a:r>
              <a:rPr lang="zh-CN" altLang="en-US"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真</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”或“</a:t>
            </a:r>
            <a:r>
              <a:rPr lang="zh-CN" altLang="en-US"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假</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a:t>
            </a:r>
          </a:p>
          <a:p>
            <a:pPr marL="342900" indent="-342900" algn="l">
              <a:lnSpc>
                <a:spcPts val="3200"/>
              </a:lnSpc>
              <a:buFont typeface="Wingdings" pitchFamily="2" charset="2"/>
              <a:buChar char="Ø"/>
            </a:pP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当其他类型转换为 </a:t>
            </a:r>
            <a:r>
              <a:rPr lang="en-US" altLang="zh-CN" dirty="0" err="1">
                <a:latin typeface="Times New Roman" panose="02020603050405020304" pitchFamily="18" charset="0"/>
                <a:ea typeface="Microsoft YaHei" panose="020B0503020204020204" pitchFamily="34" charset="-122"/>
                <a:cs typeface="Times New Roman" panose="02020603050405020304" pitchFamily="18" charset="0"/>
              </a:rPr>
              <a:t>boolean</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类型 时，以下值被认为是</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FALSE</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 </a:t>
            </a:r>
          </a:p>
          <a:p>
            <a:pPr lvl="2" algn="l">
              <a:lnSpc>
                <a:spcPts val="3200"/>
              </a:lnSpc>
              <a:buFont typeface="Arial" panose="020B0604020202020204" pitchFamily="34" charset="0"/>
              <a:buBlip>
                <a:blip r:embed="rId2"/>
              </a:buBlip>
            </a:pP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布尔值 </a:t>
            </a:r>
            <a:r>
              <a:rPr lang="en-US" altLang="zh-CN" sz="2200" dirty="0">
                <a:latin typeface="Times New Roman" panose="02020603050405020304" pitchFamily="18" charset="0"/>
                <a:ea typeface="Microsoft YaHei" panose="020B0503020204020204" pitchFamily="34" charset="-122"/>
                <a:cs typeface="Times New Roman" panose="02020603050405020304" pitchFamily="18" charset="0"/>
              </a:rPr>
              <a:t>FALSE</a:t>
            </a:r>
          </a:p>
          <a:p>
            <a:pPr lvl="2" algn="l">
              <a:lnSpc>
                <a:spcPts val="3200"/>
              </a:lnSpc>
              <a:buFont typeface="Arial" panose="020B0604020202020204" pitchFamily="34" charset="0"/>
              <a:buBlip>
                <a:blip r:embed="rId2"/>
              </a:buBlip>
            </a:pP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整型值 </a:t>
            </a:r>
            <a:r>
              <a:rPr lang="en-US" altLang="zh-CN" sz="2200" dirty="0">
                <a:latin typeface="Times New Roman" panose="02020603050405020304" pitchFamily="18" charset="0"/>
                <a:ea typeface="Microsoft YaHei" panose="020B0503020204020204" pitchFamily="34" charset="-122"/>
                <a:cs typeface="Times New Roman" panose="02020603050405020304" pitchFamily="18" charset="0"/>
              </a:rPr>
              <a:t>0</a:t>
            </a: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（零）</a:t>
            </a:r>
          </a:p>
          <a:p>
            <a:pPr lvl="2" algn="l">
              <a:lnSpc>
                <a:spcPts val="3200"/>
              </a:lnSpc>
              <a:buFont typeface="Arial" panose="020B0604020202020204" pitchFamily="34" charset="0"/>
              <a:buBlip>
                <a:blip r:embed="rId2"/>
              </a:buBlip>
            </a:pP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浮点型值 </a:t>
            </a:r>
            <a:r>
              <a:rPr lang="en-US" altLang="zh-CN" sz="2200" dirty="0">
                <a:latin typeface="Times New Roman" panose="02020603050405020304" pitchFamily="18" charset="0"/>
                <a:ea typeface="Microsoft YaHei" panose="020B0503020204020204" pitchFamily="34" charset="-122"/>
                <a:cs typeface="Times New Roman" panose="02020603050405020304" pitchFamily="18" charset="0"/>
              </a:rPr>
              <a:t>0.0</a:t>
            </a: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（零）</a:t>
            </a:r>
          </a:p>
          <a:p>
            <a:pPr lvl="2" algn="l">
              <a:lnSpc>
                <a:spcPts val="3200"/>
              </a:lnSpc>
              <a:buFont typeface="Arial" panose="020B0604020202020204" pitchFamily="34" charset="0"/>
              <a:buBlip>
                <a:blip r:embed="rId2"/>
              </a:buBlip>
            </a:pP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空白字符串和字符串</a:t>
            </a:r>
            <a:r>
              <a:rPr lang="en-US" altLang="zh-CN" sz="2200" dirty="0">
                <a:latin typeface="Times New Roman" panose="02020603050405020304" pitchFamily="18" charset="0"/>
                <a:ea typeface="Microsoft YaHei" panose="020B0503020204020204" pitchFamily="34" charset="-122"/>
                <a:cs typeface="Times New Roman" panose="02020603050405020304" pitchFamily="18" charset="0"/>
              </a:rPr>
              <a:t>"0"</a:t>
            </a:r>
          </a:p>
          <a:p>
            <a:pPr lvl="2" algn="l">
              <a:lnSpc>
                <a:spcPts val="3200"/>
              </a:lnSpc>
              <a:buFont typeface="Arial" panose="020B0604020202020204" pitchFamily="34" charset="0"/>
              <a:buBlip>
                <a:blip r:embed="rId2"/>
              </a:buBlip>
            </a:pP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没有成员变量的数组</a:t>
            </a:r>
          </a:p>
          <a:p>
            <a:pPr lvl="2" algn="l">
              <a:lnSpc>
                <a:spcPts val="3200"/>
              </a:lnSpc>
              <a:buFont typeface="Arial" panose="020B0604020202020204" pitchFamily="34" charset="0"/>
              <a:buBlip>
                <a:blip r:embed="rId2"/>
              </a:buBlip>
            </a:pP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没有单元的对象（仅适用于 </a:t>
            </a:r>
            <a:r>
              <a:rPr lang="en-US" altLang="zh-CN" sz="2200" dirty="0">
                <a:latin typeface="Times New Roman" panose="02020603050405020304" pitchFamily="18" charset="0"/>
                <a:ea typeface="Microsoft YaHei" panose="020B0503020204020204" pitchFamily="34" charset="-122"/>
                <a:cs typeface="Times New Roman" panose="02020603050405020304" pitchFamily="18" charset="0"/>
              </a:rPr>
              <a:t>PHP 4</a:t>
            </a: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a:t>
            </a:r>
          </a:p>
          <a:p>
            <a:pPr lvl="2" algn="l">
              <a:lnSpc>
                <a:spcPts val="3200"/>
              </a:lnSpc>
              <a:buFont typeface="Arial" panose="020B0604020202020204" pitchFamily="34" charset="0"/>
              <a:buBlip>
                <a:blip r:embed="rId2"/>
              </a:buBlip>
            </a:pP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特殊类型 </a:t>
            </a:r>
            <a:r>
              <a:rPr lang="en-US" altLang="zh-CN" sz="2200" dirty="0">
                <a:latin typeface="Times New Roman" panose="02020603050405020304" pitchFamily="18" charset="0"/>
                <a:ea typeface="Microsoft YaHei" panose="020B0503020204020204" pitchFamily="34" charset="-122"/>
                <a:cs typeface="Times New Roman" panose="02020603050405020304" pitchFamily="18" charset="0"/>
              </a:rPr>
              <a:t>NULL</a:t>
            </a: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（包括尚未设定的变量）</a:t>
            </a:r>
          </a:p>
          <a:p>
            <a:pPr algn="l">
              <a:lnSpc>
                <a:spcPts val="3200"/>
              </a:lnSpc>
              <a:buFont typeface="Wingdings" panose="05000000000000000000" pitchFamily="2" charset="2"/>
              <a:buNone/>
            </a:pP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 所有其它值都被认为是 </a:t>
            </a:r>
            <a:r>
              <a:rPr lang="en-US" altLang="zh-CN" sz="2200"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TRUE</a:t>
            </a:r>
            <a:r>
              <a:rPr lang="zh-CN" altLang="en-US" sz="2200" dirty="0">
                <a:latin typeface="Times New Roman" panose="02020603050405020304" pitchFamily="18" charset="0"/>
                <a:ea typeface="Microsoft YaHei" panose="020B0503020204020204" pitchFamily="34" charset="-122"/>
                <a:cs typeface="Times New Roman" panose="02020603050405020304" pitchFamily="18" charset="0"/>
              </a:rPr>
              <a:t>（包括任何资源）。</a:t>
            </a:r>
          </a:p>
        </p:txBody>
      </p:sp>
      <p:sp>
        <p:nvSpPr>
          <p:cNvPr id="10" name="AutoShape 4">
            <a:extLst>
              <a:ext uri="{FF2B5EF4-FFF2-40B4-BE49-F238E27FC236}">
                <a16:creationId xmlns:a16="http://schemas.microsoft.com/office/drawing/2014/main" id="{D1FC083A-0F9E-0C4B-B6A6-75ACA591895C}"/>
              </a:ext>
            </a:extLst>
          </p:cNvPr>
          <p:cNvSpPr>
            <a:spLocks noChangeArrowheads="1"/>
          </p:cNvSpPr>
          <p:nvPr/>
        </p:nvSpPr>
        <p:spPr bwMode="auto">
          <a:xfrm>
            <a:off x="6096000" y="2744982"/>
            <a:ext cx="4643438" cy="2016125"/>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en-US" altLang="zh-CN" sz="1600" b="1" dirty="0">
                <a:solidFill>
                  <a:schemeClr val="accent2"/>
                </a:solidFill>
                <a:latin typeface="Times New Roman" panose="02020603050405020304" pitchFamily="18" charset="0"/>
                <a:ea typeface="楷体_GB2312" pitchFamily="49" charset="-122"/>
                <a:cs typeface="Times New Roman" panose="02020603050405020304" pitchFamily="18" charset="0"/>
              </a:rPr>
              <a:t>&lt;?</a:t>
            </a:r>
            <a:r>
              <a:rPr lang="en-US" altLang="zh-CN" sz="1600" b="1" dirty="0" err="1">
                <a:solidFill>
                  <a:schemeClr val="accent2"/>
                </a:solidFill>
                <a:latin typeface="Times New Roman" panose="02020603050405020304" pitchFamily="18" charset="0"/>
                <a:ea typeface="楷体_GB2312" pitchFamily="49" charset="-122"/>
                <a:cs typeface="Times New Roman" panose="02020603050405020304" pitchFamily="18" charset="0"/>
              </a:rPr>
              <a:t>php</a:t>
            </a:r>
            <a:endParaRPr lang="en-US" altLang="zh-CN" sz="1600" b="1" dirty="0">
              <a:solidFill>
                <a:schemeClr val="accent2"/>
              </a:solidFill>
              <a:latin typeface="Times New Roman" panose="02020603050405020304" pitchFamily="18" charset="0"/>
              <a:ea typeface="楷体_GB2312" pitchFamily="49" charset="-122"/>
              <a:cs typeface="Times New Roman" panose="02020603050405020304" pitchFamily="18" charset="0"/>
            </a:endParaRPr>
          </a:p>
          <a:p>
            <a:r>
              <a:rPr lang="en-US" altLang="zh-CN" sz="1600" b="1" dirty="0">
                <a:latin typeface="Times New Roman" panose="02020603050405020304" pitchFamily="18" charset="0"/>
                <a:cs typeface="Times New Roman" panose="02020603050405020304" pitchFamily="18" charset="0"/>
              </a:rPr>
              <a:t>   </a:t>
            </a:r>
            <a:r>
              <a:rPr lang="en-US" altLang="zh-CN" sz="1600" b="1" dirty="0" err="1">
                <a:solidFill>
                  <a:srgbClr val="009900"/>
                </a:solidFill>
                <a:latin typeface="Times New Roman" panose="02020603050405020304" pitchFamily="18" charset="0"/>
                <a:cs typeface="Times New Roman" panose="02020603050405020304" pitchFamily="18" charset="0"/>
              </a:rPr>
              <a:t>var_dump</a:t>
            </a:r>
            <a:r>
              <a:rPr lang="en-US" altLang="zh-CN" sz="1600" b="1" dirty="0">
                <a:solidFill>
                  <a:srgbClr val="009900"/>
                </a:solidFill>
                <a:latin typeface="Times New Roman" panose="02020603050405020304" pitchFamily="18" charset="0"/>
                <a:cs typeface="Times New Roman" panose="02020603050405020304" pitchFamily="18" charset="0"/>
              </a:rPr>
              <a:t>((bool)</a:t>
            </a:r>
            <a:r>
              <a:rPr lang="en-US" altLang="zh-CN" sz="1600" b="1" dirty="0">
                <a:solidFill>
                  <a:srgbClr val="FF00FF"/>
                </a:solidFill>
                <a:latin typeface="Times New Roman" panose="02020603050405020304" pitchFamily="18" charset="0"/>
                <a:cs typeface="Times New Roman" panose="02020603050405020304" pitchFamily="18" charset="0"/>
              </a:rPr>
              <a:t>""</a:t>
            </a:r>
            <a:r>
              <a:rPr lang="en-US" altLang="zh-CN" sz="1600" b="1" dirty="0">
                <a:solidFill>
                  <a:srgbClr val="009900"/>
                </a:solidFill>
                <a:latin typeface="Times New Roman" panose="02020603050405020304" pitchFamily="18" charset="0"/>
                <a:cs typeface="Times New Roman" panose="02020603050405020304" pitchFamily="18" charset="0"/>
              </a:rPr>
              <a:t>);           	</a:t>
            </a:r>
            <a:r>
              <a:rPr lang="en-US" altLang="zh-CN" sz="1600" b="1" dirty="0">
                <a:solidFill>
                  <a:srgbClr val="0099CC"/>
                </a:solidFill>
                <a:latin typeface="Times New Roman" panose="02020603050405020304" pitchFamily="18" charset="0"/>
                <a:cs typeface="Times New Roman" panose="02020603050405020304" pitchFamily="18" charset="0"/>
              </a:rPr>
              <a:t>//bool(false)</a:t>
            </a:r>
          </a:p>
          <a:p>
            <a:r>
              <a:rPr lang="en-US" altLang="zh-CN" sz="1600" b="1" dirty="0">
                <a:solidFill>
                  <a:srgbClr val="009900"/>
                </a:solidFill>
                <a:latin typeface="Times New Roman" panose="02020603050405020304" pitchFamily="18" charset="0"/>
                <a:cs typeface="Times New Roman" panose="02020603050405020304" pitchFamily="18" charset="0"/>
              </a:rPr>
              <a:t>   </a:t>
            </a:r>
            <a:r>
              <a:rPr lang="en-US" altLang="zh-CN" sz="1600" b="1" dirty="0" err="1">
                <a:solidFill>
                  <a:srgbClr val="009900"/>
                </a:solidFill>
                <a:latin typeface="Times New Roman" panose="02020603050405020304" pitchFamily="18" charset="0"/>
                <a:cs typeface="Times New Roman" panose="02020603050405020304" pitchFamily="18" charset="0"/>
              </a:rPr>
              <a:t>var_dump</a:t>
            </a:r>
            <a:r>
              <a:rPr lang="en-US" altLang="zh-CN" sz="1600" b="1" dirty="0">
                <a:solidFill>
                  <a:srgbClr val="009900"/>
                </a:solidFill>
                <a:latin typeface="Times New Roman" panose="02020603050405020304" pitchFamily="18" charset="0"/>
                <a:cs typeface="Times New Roman" panose="02020603050405020304" pitchFamily="18" charset="0"/>
              </a:rPr>
              <a:t>((bool)"</a:t>
            </a:r>
            <a:r>
              <a:rPr lang="en-US" altLang="zh-CN" sz="1600" b="1" dirty="0">
                <a:solidFill>
                  <a:srgbClr val="FF00FF"/>
                </a:solidFill>
                <a:latin typeface="Times New Roman" panose="02020603050405020304" pitchFamily="18" charset="0"/>
                <a:cs typeface="Times New Roman" panose="02020603050405020304" pitchFamily="18" charset="0"/>
              </a:rPr>
              <a:t>false</a:t>
            </a:r>
            <a:r>
              <a:rPr lang="en-US" altLang="zh-CN" sz="1600" b="1" dirty="0">
                <a:solidFill>
                  <a:srgbClr val="009900"/>
                </a:solidFill>
                <a:latin typeface="Times New Roman" panose="02020603050405020304" pitchFamily="18" charset="0"/>
                <a:cs typeface="Times New Roman" panose="02020603050405020304" pitchFamily="18" charset="0"/>
              </a:rPr>
              <a:t>");   	</a:t>
            </a:r>
            <a:r>
              <a:rPr lang="en-US" altLang="zh-CN" sz="1600" b="1" dirty="0">
                <a:solidFill>
                  <a:srgbClr val="0099CC"/>
                </a:solidFill>
                <a:latin typeface="Times New Roman" panose="02020603050405020304" pitchFamily="18" charset="0"/>
                <a:cs typeface="Times New Roman" panose="02020603050405020304" pitchFamily="18" charset="0"/>
              </a:rPr>
              <a:t>//bool(true)</a:t>
            </a:r>
          </a:p>
          <a:p>
            <a:r>
              <a:rPr lang="en-US" altLang="zh-CN" sz="1600" b="1" dirty="0">
                <a:solidFill>
                  <a:srgbClr val="009900"/>
                </a:solidFill>
                <a:latin typeface="Times New Roman" panose="02020603050405020304" pitchFamily="18" charset="0"/>
                <a:cs typeface="Times New Roman" panose="02020603050405020304" pitchFamily="18" charset="0"/>
              </a:rPr>
              <a:t>   </a:t>
            </a:r>
            <a:r>
              <a:rPr lang="en-US" altLang="zh-CN" sz="1600" b="1" dirty="0" err="1">
                <a:solidFill>
                  <a:srgbClr val="009900"/>
                </a:solidFill>
                <a:latin typeface="Times New Roman" panose="02020603050405020304" pitchFamily="18" charset="0"/>
                <a:cs typeface="Times New Roman" panose="02020603050405020304" pitchFamily="18" charset="0"/>
              </a:rPr>
              <a:t>var_dump</a:t>
            </a:r>
            <a:r>
              <a:rPr lang="en-US" altLang="zh-CN" sz="1600" b="1" dirty="0">
                <a:solidFill>
                  <a:srgbClr val="009900"/>
                </a:solidFill>
                <a:latin typeface="Times New Roman" panose="02020603050405020304" pitchFamily="18" charset="0"/>
                <a:cs typeface="Times New Roman" panose="02020603050405020304" pitchFamily="18" charset="0"/>
              </a:rPr>
              <a:t>((bool)-</a:t>
            </a:r>
            <a:r>
              <a:rPr lang="en-US" altLang="zh-CN" sz="1600" b="1" dirty="0">
                <a:solidFill>
                  <a:srgbClr val="FF00FF"/>
                </a:solidFill>
                <a:latin typeface="Times New Roman" panose="02020603050405020304" pitchFamily="18" charset="0"/>
                <a:cs typeface="Times New Roman" panose="02020603050405020304" pitchFamily="18" charset="0"/>
              </a:rPr>
              <a:t>1</a:t>
            </a:r>
            <a:r>
              <a:rPr lang="en-US" altLang="zh-CN" sz="1600" b="1" dirty="0">
                <a:solidFill>
                  <a:srgbClr val="009900"/>
                </a:solidFill>
                <a:latin typeface="Times New Roman" panose="02020603050405020304" pitchFamily="18" charset="0"/>
                <a:cs typeface="Times New Roman" panose="02020603050405020304" pitchFamily="18" charset="0"/>
              </a:rPr>
              <a:t>);            	</a:t>
            </a:r>
            <a:r>
              <a:rPr lang="en-US" altLang="zh-CN" sz="1600" b="1" dirty="0">
                <a:solidFill>
                  <a:srgbClr val="0099CC"/>
                </a:solidFill>
                <a:latin typeface="Times New Roman" panose="02020603050405020304" pitchFamily="18" charset="0"/>
                <a:cs typeface="Times New Roman" panose="02020603050405020304" pitchFamily="18" charset="0"/>
              </a:rPr>
              <a:t>//bool(true)</a:t>
            </a:r>
          </a:p>
          <a:p>
            <a:r>
              <a:rPr lang="en-US" altLang="zh-CN" sz="1600" b="1" dirty="0">
                <a:solidFill>
                  <a:srgbClr val="009900"/>
                </a:solidFill>
                <a:latin typeface="Times New Roman" panose="02020603050405020304" pitchFamily="18" charset="0"/>
                <a:cs typeface="Times New Roman" panose="02020603050405020304" pitchFamily="18" charset="0"/>
              </a:rPr>
              <a:t>   </a:t>
            </a:r>
            <a:r>
              <a:rPr lang="en-US" altLang="zh-CN" sz="1600" b="1" dirty="0" err="1">
                <a:solidFill>
                  <a:srgbClr val="009900"/>
                </a:solidFill>
                <a:latin typeface="Times New Roman" panose="02020603050405020304" pitchFamily="18" charset="0"/>
                <a:cs typeface="Times New Roman" panose="02020603050405020304" pitchFamily="18" charset="0"/>
              </a:rPr>
              <a:t>var_dump</a:t>
            </a:r>
            <a:r>
              <a:rPr lang="en-US" altLang="zh-CN" sz="1600" b="1" dirty="0">
                <a:solidFill>
                  <a:srgbClr val="009900"/>
                </a:solidFill>
                <a:latin typeface="Times New Roman" panose="02020603050405020304" pitchFamily="18" charset="0"/>
                <a:cs typeface="Times New Roman" panose="02020603050405020304" pitchFamily="18" charset="0"/>
              </a:rPr>
              <a:t>((bool)</a:t>
            </a:r>
            <a:r>
              <a:rPr lang="en-US" altLang="zh-CN" sz="1600" b="1" dirty="0">
                <a:solidFill>
                  <a:srgbClr val="FF00FF"/>
                </a:solidFill>
                <a:latin typeface="Times New Roman" panose="02020603050405020304" pitchFamily="18" charset="0"/>
                <a:cs typeface="Times New Roman" panose="02020603050405020304" pitchFamily="18" charset="0"/>
              </a:rPr>
              <a:t>0</a:t>
            </a:r>
            <a:r>
              <a:rPr lang="en-US" altLang="zh-CN" sz="1600" b="1" dirty="0">
                <a:solidFill>
                  <a:srgbClr val="009900"/>
                </a:solidFill>
                <a:latin typeface="Times New Roman" panose="02020603050405020304" pitchFamily="18" charset="0"/>
                <a:cs typeface="Times New Roman" panose="02020603050405020304" pitchFamily="18" charset="0"/>
              </a:rPr>
              <a:t>);	</a:t>
            </a:r>
            <a:r>
              <a:rPr lang="en-US" altLang="zh-CN" sz="1600" b="1" dirty="0">
                <a:solidFill>
                  <a:srgbClr val="0099CC"/>
                </a:solidFill>
                <a:latin typeface="Times New Roman" panose="02020603050405020304" pitchFamily="18" charset="0"/>
                <a:cs typeface="Times New Roman" panose="02020603050405020304" pitchFamily="18" charset="0"/>
              </a:rPr>
              <a:t>//bool(false)</a:t>
            </a:r>
            <a:endParaRPr lang="en-US" altLang="zh-CN" sz="1600" b="1" dirty="0">
              <a:solidFill>
                <a:srgbClr val="0099CC"/>
              </a:solidFill>
              <a:latin typeface="Times New Roman" panose="02020603050405020304" pitchFamily="18" charset="0"/>
              <a:ea typeface="楷体_GB2312" pitchFamily="49" charset="-122"/>
              <a:cs typeface="Times New Roman" panose="02020603050405020304" pitchFamily="18" charset="0"/>
            </a:endParaRPr>
          </a:p>
          <a:p>
            <a:r>
              <a:rPr lang="en-US" altLang="zh-CN" sz="1600" b="1" dirty="0">
                <a:solidFill>
                  <a:schemeClr val="accent2"/>
                </a:solidFill>
                <a:latin typeface="Times New Roman" panose="02020603050405020304" pitchFamily="18" charset="0"/>
                <a:ea typeface="楷体_GB2312" pitchFamily="49" charset="-122"/>
                <a:cs typeface="Times New Roman" panose="02020603050405020304" pitchFamily="18" charset="0"/>
              </a:rPr>
              <a:t>?&gt;</a:t>
            </a:r>
          </a:p>
        </p:txBody>
      </p:sp>
    </p:spTree>
    <p:extLst>
      <p:ext uri="{BB962C8B-B14F-4D97-AF65-F5344CB8AC3E}">
        <p14:creationId xmlns:p14="http://schemas.microsoft.com/office/powerpoint/2010/main" val="4283192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27</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8.3 </a:t>
            </a:r>
            <a:r>
              <a:rPr lang="zh-CN" altLang="en-US" sz="4400" dirty="0">
                <a:solidFill>
                  <a:schemeClr val="bg1"/>
                </a:solidFill>
                <a:latin typeface="Microsoft YaHei" panose="020B0503020204020204" pitchFamily="34" charset="-122"/>
                <a:ea typeface="Microsoft YaHei" panose="020B0503020204020204" pitchFamily="34" charset="-122"/>
                <a:cs typeface="+mj-cs"/>
              </a:rPr>
              <a:t>整型</a:t>
            </a:r>
            <a:r>
              <a:rPr lang="en-US" altLang="zh-CN" sz="4400" dirty="0">
                <a:solidFill>
                  <a:schemeClr val="bg1"/>
                </a:solidFill>
                <a:latin typeface="Microsoft YaHei" panose="020B0503020204020204" pitchFamily="34" charset="-122"/>
                <a:ea typeface="Microsoft YaHei" panose="020B0503020204020204" pitchFamily="34" charset="-122"/>
                <a:cs typeface="+mj-cs"/>
              </a:rPr>
              <a:t>(integer)</a:t>
            </a:r>
            <a:endParaRPr lang="zh-CN" altLang="en-US" sz="4400" dirty="0">
              <a:solidFill>
                <a:schemeClr val="bg1"/>
              </a:solidFill>
              <a:latin typeface="Microsoft YaHei" panose="020B0503020204020204" pitchFamily="34" charset="-122"/>
              <a:ea typeface="Microsoft YaHei" panose="020B0503020204020204" pitchFamily="34" charset="-122"/>
              <a:cs typeface="+mj-cs"/>
            </a:endParaRPr>
          </a:p>
        </p:txBody>
      </p:sp>
      <p:sp>
        <p:nvSpPr>
          <p:cNvPr id="6" name="Rectangle 3">
            <a:extLst>
              <a:ext uri="{FF2B5EF4-FFF2-40B4-BE49-F238E27FC236}">
                <a16:creationId xmlns:a16="http://schemas.microsoft.com/office/drawing/2014/main" id="{78994D63-E770-FE46-86E4-861FDB2C5763}"/>
              </a:ext>
            </a:extLst>
          </p:cNvPr>
          <p:cNvSpPr txBox="1">
            <a:spLocks noChangeArrowheads="1"/>
          </p:cNvSpPr>
          <p:nvPr/>
        </p:nvSpPr>
        <p:spPr>
          <a:xfrm>
            <a:off x="457199" y="877736"/>
            <a:ext cx="10885055"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zh-CN" altLang="en-US" dirty="0">
                <a:latin typeface="Times New Roman" panose="02020603050405020304" pitchFamily="18" charset="0"/>
                <a:ea typeface="SimSun" panose="02010600030101010101" pitchFamily="2" charset="-122"/>
                <a:cs typeface="Times New Roman" panose="02020603050405020304" pitchFamily="18" charset="0"/>
              </a:rPr>
              <a:t>整型值可以用十进制，十六进制或八进制符号指定，前面可以加上可选的符号（</a:t>
            </a:r>
            <a:r>
              <a:rPr lang="en-US" altLang="zh-CN" dirty="0">
                <a:latin typeface="Times New Roman" panose="02020603050405020304" pitchFamily="18" charset="0"/>
                <a:ea typeface="SimSun" panose="02010600030101010101" pitchFamily="2" charset="-122"/>
                <a:cs typeface="Times New Roman" panose="02020603050405020304" pitchFamily="18" charset="0"/>
              </a:rPr>
              <a:t>- </a:t>
            </a:r>
            <a:r>
              <a:rPr lang="zh-CN" altLang="en-US" dirty="0">
                <a:latin typeface="Times New Roman" panose="02020603050405020304" pitchFamily="18" charset="0"/>
                <a:ea typeface="SimSun" panose="02010600030101010101" pitchFamily="2" charset="-122"/>
                <a:cs typeface="Times New Roman" panose="02020603050405020304" pitchFamily="18" charset="0"/>
              </a:rPr>
              <a:t>或者 </a:t>
            </a:r>
            <a:r>
              <a:rPr lang="en-US" altLang="zh-CN" dirty="0">
                <a:latin typeface="Times New Roman" panose="02020603050405020304" pitchFamily="18" charset="0"/>
                <a:ea typeface="SimSun" panose="02010600030101010101" pitchFamily="2" charset="-122"/>
                <a:cs typeface="Times New Roman" panose="02020603050405020304" pitchFamily="18" charset="0"/>
              </a:rPr>
              <a:t>+</a:t>
            </a:r>
            <a:r>
              <a:rPr lang="zh-CN" altLang="en-US" dirty="0">
                <a:latin typeface="Times New Roman" panose="02020603050405020304" pitchFamily="18" charset="0"/>
                <a:ea typeface="SimSun" panose="02010600030101010101" pitchFamily="2" charset="-122"/>
                <a:cs typeface="Times New Roman" panose="02020603050405020304" pitchFamily="18" charset="0"/>
              </a:rPr>
              <a:t>）代表数值的正负。</a:t>
            </a:r>
          </a:p>
          <a:p>
            <a:pPr algn="l"/>
            <a:endParaRPr lang="zh-CN" altLang="en-US" dirty="0">
              <a:latin typeface="Times New Roman" panose="02020603050405020304" pitchFamily="18" charset="0"/>
              <a:ea typeface="SimSun" panose="02010600030101010101" pitchFamily="2" charset="-122"/>
              <a:cs typeface="Times New Roman" panose="02020603050405020304" pitchFamily="18" charset="0"/>
            </a:endParaRPr>
          </a:p>
          <a:p>
            <a:pPr algn="l"/>
            <a:endParaRPr lang="zh-CN" altLang="en-US" dirty="0">
              <a:latin typeface="Times New Roman" panose="02020603050405020304" pitchFamily="18" charset="0"/>
              <a:ea typeface="SimSun" panose="02010600030101010101" pitchFamily="2" charset="-122"/>
              <a:cs typeface="Times New Roman" panose="02020603050405020304" pitchFamily="18" charset="0"/>
            </a:endParaRPr>
          </a:p>
          <a:p>
            <a:pPr algn="l"/>
            <a:endParaRPr lang="zh-CN" altLang="en-US" dirty="0">
              <a:latin typeface="Times New Roman" panose="02020603050405020304" pitchFamily="18" charset="0"/>
              <a:ea typeface="SimSun" panose="02010600030101010101" pitchFamily="2" charset="-122"/>
              <a:cs typeface="Times New Roman" panose="02020603050405020304" pitchFamily="18" charset="0"/>
            </a:endParaRPr>
          </a:p>
          <a:p>
            <a:pPr algn="l"/>
            <a:endParaRPr lang="zh-CN" altLang="en-US" dirty="0">
              <a:latin typeface="Times New Roman" panose="02020603050405020304" pitchFamily="18" charset="0"/>
              <a:ea typeface="SimSun" panose="02010600030101010101" pitchFamily="2" charset="-122"/>
              <a:cs typeface="Times New Roman" panose="02020603050405020304" pitchFamily="18" charset="0"/>
            </a:endParaRPr>
          </a:p>
          <a:p>
            <a:pPr algn="l"/>
            <a:endParaRPr lang="en-US" altLang="zh-CN" dirty="0">
              <a:latin typeface="Times New Roman" panose="02020603050405020304" pitchFamily="18" charset="0"/>
              <a:ea typeface="SimSun" panose="02010600030101010101" pitchFamily="2" charset="-122"/>
              <a:cs typeface="Times New Roman" panose="02020603050405020304" pitchFamily="18" charset="0"/>
            </a:endParaRPr>
          </a:p>
          <a:p>
            <a:pPr algn="l"/>
            <a:r>
              <a:rPr lang="zh-CN" altLang="en-US" dirty="0">
                <a:latin typeface="Times New Roman" panose="02020603050405020304" pitchFamily="18" charset="0"/>
                <a:ea typeface="SimSun" panose="02010600030101010101" pitchFamily="2" charset="-122"/>
                <a:cs typeface="Times New Roman" panose="02020603050405020304" pitchFamily="18" charset="0"/>
              </a:rPr>
              <a:t>整数值有最大的使用范围，这与平台有关，对于</a:t>
            </a:r>
            <a:r>
              <a:rPr lang="en-US" altLang="zh-CN" dirty="0">
                <a:latin typeface="Times New Roman" panose="02020603050405020304" pitchFamily="18" charset="0"/>
                <a:ea typeface="SimSun" panose="02010600030101010101" pitchFamily="2" charset="-122"/>
                <a:cs typeface="Times New Roman" panose="02020603050405020304" pitchFamily="18" charset="0"/>
              </a:rPr>
              <a:t>32</a:t>
            </a:r>
            <a:r>
              <a:rPr lang="zh-CN" altLang="en-US" dirty="0">
                <a:latin typeface="Times New Roman" panose="02020603050405020304" pitchFamily="18" charset="0"/>
                <a:ea typeface="SimSun" panose="02010600030101010101" pitchFamily="2" charset="-122"/>
                <a:cs typeface="Times New Roman" panose="02020603050405020304" pitchFamily="18" charset="0"/>
              </a:rPr>
              <a:t>位系统而言范围：</a:t>
            </a:r>
            <a:r>
              <a:rPr lang="en-US" altLang="zh-CN" dirty="0">
                <a:latin typeface="Times New Roman" panose="02020603050405020304" pitchFamily="18" charset="0"/>
                <a:ea typeface="SimSun" panose="02010600030101010101" pitchFamily="2" charset="-122"/>
                <a:cs typeface="Times New Roman" panose="02020603050405020304" pitchFamily="18" charset="0"/>
              </a:rPr>
              <a:t>0-2147483648</a:t>
            </a:r>
            <a:r>
              <a:rPr lang="zh-CN" altLang="en-US" dirty="0">
                <a:latin typeface="Times New Roman" panose="02020603050405020304" pitchFamily="18" charset="0"/>
                <a:ea typeface="SimSun" panose="02010600030101010101" pitchFamily="2" charset="-122"/>
                <a:cs typeface="Times New Roman" panose="02020603050405020304" pitchFamily="18" charset="0"/>
              </a:rPr>
              <a:t>～</a:t>
            </a:r>
            <a:r>
              <a:rPr lang="en-US" altLang="zh-CN" dirty="0">
                <a:latin typeface="Times New Roman" panose="02020603050405020304" pitchFamily="18" charset="0"/>
                <a:ea typeface="SimSun" panose="02010600030101010101" pitchFamily="2" charset="-122"/>
                <a:cs typeface="Times New Roman" panose="02020603050405020304" pitchFamily="18" charset="0"/>
              </a:rPr>
              <a:t>2147483647,</a:t>
            </a:r>
            <a:r>
              <a:rPr lang="zh-CN" altLang="en-US" dirty="0">
                <a:latin typeface="Times New Roman" panose="02020603050405020304" pitchFamily="18" charset="0"/>
                <a:ea typeface="SimSun" panose="02010600030101010101" pitchFamily="2" charset="-122"/>
                <a:cs typeface="Times New Roman" panose="02020603050405020304" pitchFamily="18" charset="0"/>
              </a:rPr>
              <a:t> </a:t>
            </a:r>
            <a:r>
              <a:rPr lang="en-US" altLang="zh-CN" dirty="0">
                <a:latin typeface="Times New Roman" panose="02020603050405020304" pitchFamily="18" charset="0"/>
                <a:ea typeface="SimSun" panose="02010600030101010101" pitchFamily="2" charset="-122"/>
                <a:cs typeface="Times New Roman" panose="02020603050405020304" pitchFamily="18" charset="0"/>
              </a:rPr>
              <a:t>PHP</a:t>
            </a:r>
            <a:r>
              <a:rPr lang="zh-CN" altLang="en-US" dirty="0">
                <a:latin typeface="Times New Roman" panose="02020603050405020304" pitchFamily="18" charset="0"/>
                <a:ea typeface="SimSun" panose="02010600030101010101" pitchFamily="2" charset="-122"/>
                <a:cs typeface="Times New Roman" panose="02020603050405020304" pitchFamily="18" charset="0"/>
              </a:rPr>
              <a:t>不支持无符号整数。如果超出了则变成了</a:t>
            </a:r>
            <a:r>
              <a:rPr lang="en-US" altLang="zh-CN" dirty="0">
                <a:latin typeface="Times New Roman" panose="02020603050405020304" pitchFamily="18" charset="0"/>
                <a:ea typeface="SimSun" panose="02010600030101010101" pitchFamily="2" charset="-122"/>
                <a:cs typeface="Times New Roman" panose="02020603050405020304" pitchFamily="18" charset="0"/>
              </a:rPr>
              <a:t>float</a:t>
            </a:r>
            <a:r>
              <a:rPr lang="zh-CN" altLang="en-US" dirty="0">
                <a:latin typeface="Times New Roman" panose="02020603050405020304" pitchFamily="18" charset="0"/>
                <a:ea typeface="SimSun" panose="02010600030101010101" pitchFamily="2" charset="-122"/>
                <a:cs typeface="Times New Roman" panose="02020603050405020304" pitchFamily="18" charset="0"/>
              </a:rPr>
              <a:t>型。</a:t>
            </a:r>
          </a:p>
        </p:txBody>
      </p:sp>
      <p:sp>
        <p:nvSpPr>
          <p:cNvPr id="7" name="AutoShape 4">
            <a:extLst>
              <a:ext uri="{FF2B5EF4-FFF2-40B4-BE49-F238E27FC236}">
                <a16:creationId xmlns:a16="http://schemas.microsoft.com/office/drawing/2014/main" id="{C4B77901-E872-764C-9971-33FA4C7B143B}"/>
              </a:ext>
            </a:extLst>
          </p:cNvPr>
          <p:cNvSpPr>
            <a:spLocks noChangeArrowheads="1"/>
          </p:cNvSpPr>
          <p:nvPr/>
        </p:nvSpPr>
        <p:spPr bwMode="auto">
          <a:xfrm>
            <a:off x="2027237" y="1752290"/>
            <a:ext cx="8137525" cy="1923415"/>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en-US" altLang="zh-CN" sz="1600"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&lt;?</a:t>
            </a:r>
            <a:r>
              <a:rPr lang="en-US" altLang="zh-CN" sz="1600" dirty="0" err="1">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php</a:t>
            </a:r>
            <a:endParaRPr lang="en-US" altLang="zh-CN" sz="1600"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endParaRPr>
          </a:p>
          <a:p>
            <a:pPr>
              <a:lnSpc>
                <a:spcPct val="120000"/>
              </a:lnSpc>
            </a:pPr>
            <a:r>
              <a:rPr lang="en-US" altLang="zh-CN" sz="1600"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 =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1234</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十进制数</a:t>
            </a:r>
            <a:b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br>
            <a:r>
              <a:rPr lang="zh-CN" altLang="en-US"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 =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-123</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一个负数</a:t>
            </a:r>
            <a:b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br>
            <a:r>
              <a:rPr lang="zh-CN" altLang="en-US"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 =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0123</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八进制数（等于十进制的 </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83</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br>
              <a:rPr lang="zh-CN" altLang="en-US"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br>
            <a:r>
              <a:rPr lang="zh-CN" altLang="en-US"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 =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0x1A</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十六进制数（等于十进制的 </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26</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p>
          <a:p>
            <a:r>
              <a:rPr lang="en-US" altLang="zh-CN" sz="1600"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?&gt;</a:t>
            </a:r>
          </a:p>
        </p:txBody>
      </p:sp>
      <p:sp>
        <p:nvSpPr>
          <p:cNvPr id="11" name="AutoShape 5">
            <a:extLst>
              <a:ext uri="{FF2B5EF4-FFF2-40B4-BE49-F238E27FC236}">
                <a16:creationId xmlns:a16="http://schemas.microsoft.com/office/drawing/2014/main" id="{121B8DFA-E20B-264A-A395-DB67BBF98FED}"/>
              </a:ext>
            </a:extLst>
          </p:cNvPr>
          <p:cNvSpPr>
            <a:spLocks noChangeArrowheads="1"/>
          </p:cNvSpPr>
          <p:nvPr/>
        </p:nvSpPr>
        <p:spPr bwMode="auto">
          <a:xfrm>
            <a:off x="2027236" y="5007618"/>
            <a:ext cx="8137525" cy="792162"/>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large_number</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2147483648</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p>
          <a:p>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var_dump</a:t>
            </a:r>
            <a:r>
              <a:rPr lang="en-US" altLang="zh-CN" dirty="0">
                <a:solidFill>
                  <a:schemeClr val="hlink"/>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err="1">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large_number</a:t>
            </a:r>
            <a:r>
              <a:rPr lang="en-US" altLang="zh-CN" dirty="0">
                <a:solidFill>
                  <a:schemeClr val="hlink"/>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err="1">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输出</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float(2147483648)</a:t>
            </a:r>
            <a:endParaRPr lang="en-US" altLang="zh-CN" sz="16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98299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xEl>
                                              <p:pRg st="6" end="6"/>
                                            </p:txEl>
                                          </p:spTgt>
                                        </p:tgtEl>
                                        <p:attrNameLst>
                                          <p:attrName>style.visibility</p:attrName>
                                        </p:attrNameLst>
                                      </p:cBhvr>
                                      <p:to>
                                        <p:strVal val="visible"/>
                                      </p:to>
                                    </p:set>
                                    <p:animEffect transition="in" filter="blinds(horizontal)">
                                      <p:cBhvr>
                                        <p:cTn id="12" dur="500"/>
                                        <p:tgtEl>
                                          <p:spTgt spid="6">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11"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28</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8.4 </a:t>
            </a:r>
            <a:r>
              <a:rPr lang="zh-CN" altLang="en-US" sz="4400" dirty="0">
                <a:solidFill>
                  <a:schemeClr val="bg1"/>
                </a:solidFill>
                <a:latin typeface="Microsoft YaHei" panose="020B0503020204020204" pitchFamily="34" charset="-122"/>
                <a:ea typeface="Microsoft YaHei" panose="020B0503020204020204" pitchFamily="34" charset="-122"/>
                <a:cs typeface="+mj-cs"/>
              </a:rPr>
              <a:t>浮点型</a:t>
            </a:r>
            <a:r>
              <a:rPr lang="en-US" altLang="zh-CN" sz="4400" dirty="0">
                <a:solidFill>
                  <a:schemeClr val="bg1"/>
                </a:solidFill>
                <a:latin typeface="Microsoft YaHei" panose="020B0503020204020204" pitchFamily="34" charset="-122"/>
                <a:ea typeface="Microsoft YaHei" panose="020B0503020204020204" pitchFamily="34" charset="-122"/>
                <a:cs typeface="+mj-cs"/>
              </a:rPr>
              <a:t>(float</a:t>
            </a:r>
            <a:r>
              <a:rPr lang="zh-CN" altLang="en-US" sz="4400" dirty="0">
                <a:solidFill>
                  <a:schemeClr val="bg1"/>
                </a:solidFill>
                <a:latin typeface="Microsoft YaHei" panose="020B0503020204020204" pitchFamily="34" charset="-122"/>
                <a:ea typeface="Microsoft YaHei" panose="020B0503020204020204" pitchFamily="34" charset="-122"/>
                <a:cs typeface="+mj-cs"/>
              </a:rPr>
              <a:t>或</a:t>
            </a:r>
            <a:r>
              <a:rPr lang="en-US" altLang="zh-CN" sz="4400" dirty="0">
                <a:solidFill>
                  <a:schemeClr val="bg1"/>
                </a:solidFill>
                <a:latin typeface="Microsoft YaHei" panose="020B0503020204020204" pitchFamily="34" charset="-122"/>
                <a:ea typeface="Microsoft YaHei" panose="020B0503020204020204" pitchFamily="34" charset="-122"/>
                <a:cs typeface="+mj-cs"/>
              </a:rPr>
              <a:t>double)</a:t>
            </a:r>
            <a:endParaRPr lang="zh-CN" altLang="en-US" sz="4400" dirty="0">
              <a:solidFill>
                <a:schemeClr val="bg1"/>
              </a:solidFill>
              <a:latin typeface="Microsoft YaHei" panose="020B0503020204020204" pitchFamily="34" charset="-122"/>
              <a:ea typeface="Microsoft YaHei" panose="020B0503020204020204" pitchFamily="34" charset="-122"/>
              <a:cs typeface="+mj-cs"/>
            </a:endParaRPr>
          </a:p>
        </p:txBody>
      </p:sp>
      <p:sp>
        <p:nvSpPr>
          <p:cNvPr id="8" name="Rectangle 3">
            <a:extLst>
              <a:ext uri="{FF2B5EF4-FFF2-40B4-BE49-F238E27FC236}">
                <a16:creationId xmlns:a16="http://schemas.microsoft.com/office/drawing/2014/main" id="{4A339B7B-93C3-B443-A152-3B5A62845727}"/>
              </a:ext>
            </a:extLst>
          </p:cNvPr>
          <p:cNvSpPr txBox="1">
            <a:spLocks noChangeArrowheads="1"/>
          </p:cNvSpPr>
          <p:nvPr/>
        </p:nvSpPr>
        <p:spPr>
          <a:xfrm>
            <a:off x="323410" y="1124680"/>
            <a:ext cx="11328840" cy="5256730"/>
          </a:xfrm>
          <a:prstGeom prst="rect">
            <a:avLst/>
          </a:prstGeom>
        </p:spPr>
        <p:txBody>
          <a:bodyPr vert="horz" lIns="91440" tIns="45720" rIns="91440" bIns="45720" rtlCol="0">
            <a:normAutofit fontScale="92500" lnSpcReduction="20000"/>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20000"/>
              </a:lnSpc>
            </a:pP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    浮点数（也叫双精度数或实数）是包含小数部分的数。通常用来表示整数无法表示的数据，如金钱值、距离值、速度值等。浮点数的字长和平台相关，尽管通常最大值是 </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1.8e308</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并具有</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14 </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位十进制数字的精度。</a:t>
            </a:r>
            <a:endParaRPr lang="en-US" altLang="zh-CN" dirty="0">
              <a:latin typeface="Times New Roman" panose="02020603050405020304" pitchFamily="18" charset="0"/>
              <a:ea typeface="Microsoft YaHei" panose="020B0503020204020204" pitchFamily="34" charset="-122"/>
              <a:cs typeface="Times New Roman" panose="02020603050405020304" pitchFamily="18" charset="0"/>
            </a:endParaRPr>
          </a:p>
          <a:p>
            <a:pPr algn="l">
              <a:lnSpc>
                <a:spcPct val="120000"/>
              </a:lnSpc>
            </a:pPr>
            <a:endParaRPr lang="zh-CN" altLang="en-US" dirty="0">
              <a:latin typeface="Times New Roman" panose="02020603050405020304" pitchFamily="18" charset="0"/>
              <a:ea typeface="Microsoft YaHei" panose="020B0503020204020204" pitchFamily="34" charset="-122"/>
              <a:cs typeface="Times New Roman" panose="02020603050405020304" pitchFamily="18" charset="0"/>
            </a:endParaRPr>
          </a:p>
          <a:p>
            <a:pPr algn="l"/>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可以用以下任何语法定义：</a:t>
            </a:r>
            <a:endParaRPr lang="en-US" altLang="zh-CN" dirty="0">
              <a:latin typeface="Times New Roman" panose="02020603050405020304" pitchFamily="18" charset="0"/>
              <a:ea typeface="Microsoft YaHei" panose="020B0503020204020204" pitchFamily="34" charset="-122"/>
              <a:cs typeface="Times New Roman" panose="02020603050405020304" pitchFamily="18" charset="0"/>
            </a:endParaRPr>
          </a:p>
          <a:p>
            <a:pPr algn="l"/>
            <a:endParaRPr lang="zh-CN" altLang="en-US" dirty="0">
              <a:latin typeface="Times New Roman" panose="02020603050405020304" pitchFamily="18" charset="0"/>
              <a:ea typeface="Microsoft YaHei" panose="020B0503020204020204" pitchFamily="34" charset="-122"/>
              <a:cs typeface="Times New Roman" panose="02020603050405020304" pitchFamily="18" charset="0"/>
            </a:endParaRPr>
          </a:p>
          <a:p>
            <a:pPr algn="l"/>
            <a:endPar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endParaRPr>
          </a:p>
          <a:p>
            <a:pPr algn="l"/>
            <a:endPar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endParaRPr>
          </a:p>
          <a:p>
            <a:pPr algn="l"/>
            <a:endPar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endParaRPr>
          </a:p>
          <a:p>
            <a:pPr algn="l"/>
            <a:endPar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endParaRPr>
          </a:p>
          <a:p>
            <a:pPr algn="l"/>
            <a:endParaRPr lang="zh-CN" altLang="en-US" sz="1800" dirty="0">
              <a:latin typeface="Times New Roman" panose="02020603050405020304" pitchFamily="18" charset="0"/>
              <a:ea typeface="Microsoft YaHei" panose="020B0503020204020204" pitchFamily="34" charset="-122"/>
              <a:cs typeface="Times New Roman" panose="02020603050405020304" pitchFamily="18" charset="0"/>
            </a:endParaRPr>
          </a:p>
          <a:p>
            <a:pPr algn="l">
              <a:lnSpc>
                <a:spcPct val="120000"/>
              </a:lnSpc>
            </a:pPr>
            <a:r>
              <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rPr>
              <a:t>    注意事项：例：</a:t>
            </a:r>
            <a:r>
              <a:rPr lang="en-US" altLang="zh-CN" sz="2000" dirty="0">
                <a:latin typeface="Times New Roman" panose="02020603050405020304" pitchFamily="18" charset="0"/>
                <a:ea typeface="Microsoft YaHei" panose="020B0503020204020204" pitchFamily="34" charset="-122"/>
                <a:cs typeface="Times New Roman" panose="02020603050405020304" pitchFamily="18" charset="0"/>
              </a:rPr>
              <a:t>floor((0.1+0.7)*10) </a:t>
            </a:r>
            <a:r>
              <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rPr>
              <a:t>通常会返回 </a:t>
            </a:r>
            <a:r>
              <a:rPr lang="en-US" altLang="zh-CN" sz="2000" dirty="0">
                <a:latin typeface="Times New Roman" panose="02020603050405020304" pitchFamily="18" charset="0"/>
                <a:ea typeface="Microsoft YaHei" panose="020B0503020204020204" pitchFamily="34" charset="-122"/>
                <a:cs typeface="Times New Roman" panose="02020603050405020304" pitchFamily="18" charset="0"/>
              </a:rPr>
              <a:t>7 </a:t>
            </a:r>
            <a:r>
              <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rPr>
              <a:t>而不是预期中的 </a:t>
            </a:r>
            <a:r>
              <a:rPr lang="en-US" altLang="zh-CN" sz="2000" dirty="0">
                <a:latin typeface="Times New Roman" panose="02020603050405020304" pitchFamily="18" charset="0"/>
                <a:ea typeface="Microsoft YaHei" panose="020B0503020204020204" pitchFamily="34" charset="-122"/>
                <a:cs typeface="Times New Roman" panose="02020603050405020304" pitchFamily="18" charset="0"/>
              </a:rPr>
              <a:t>8</a:t>
            </a:r>
            <a:r>
              <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rPr>
              <a:t>，因为该结果内部的表示其实是</a:t>
            </a:r>
            <a:r>
              <a:rPr lang="en-US" altLang="zh-CN" sz="2000" dirty="0">
                <a:latin typeface="Times New Roman" panose="02020603050405020304" pitchFamily="18" charset="0"/>
                <a:ea typeface="Microsoft YaHei" panose="020B0503020204020204" pitchFamily="34" charset="-122"/>
                <a:cs typeface="Times New Roman" panose="02020603050405020304" pitchFamily="18" charset="0"/>
              </a:rPr>
              <a:t>7.9</a:t>
            </a:r>
            <a:r>
              <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rPr>
              <a:t>。就是不可能精确的用有限位数表达某些十进制分数。所以永远不要相信浮点数结果精确到了最后一位，也永远不要比较两个浮点数是否相等。如果确实需要更高的精度，应该使用任意精度数学函数或者 </a:t>
            </a:r>
            <a:r>
              <a:rPr lang="en-US" altLang="zh-CN" sz="2000" dirty="0" err="1">
                <a:latin typeface="Times New Roman" panose="02020603050405020304" pitchFamily="18" charset="0"/>
                <a:ea typeface="Microsoft YaHei" panose="020B0503020204020204" pitchFamily="34" charset="-122"/>
                <a:cs typeface="Times New Roman" panose="02020603050405020304" pitchFamily="18" charset="0"/>
              </a:rPr>
              <a:t>gmp</a:t>
            </a:r>
            <a:r>
              <a:rPr lang="en-US" altLang="zh-CN" sz="2000" dirty="0">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rPr>
              <a:t>函数。 </a:t>
            </a:r>
          </a:p>
        </p:txBody>
      </p:sp>
      <p:sp>
        <p:nvSpPr>
          <p:cNvPr id="10" name="AutoShape 4">
            <a:extLst>
              <a:ext uri="{FF2B5EF4-FFF2-40B4-BE49-F238E27FC236}">
                <a16:creationId xmlns:a16="http://schemas.microsoft.com/office/drawing/2014/main" id="{7CDFBEDA-7B69-5F49-9DFD-C2AFA24D6FD2}"/>
              </a:ext>
            </a:extLst>
          </p:cNvPr>
          <p:cNvSpPr>
            <a:spLocks noChangeArrowheads="1"/>
          </p:cNvSpPr>
          <p:nvPr/>
        </p:nvSpPr>
        <p:spPr bwMode="auto">
          <a:xfrm>
            <a:off x="539750" y="3068950"/>
            <a:ext cx="8137525" cy="1512888"/>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en-US" altLang="zh-CN" sz="1600"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&lt;?</a:t>
            </a:r>
            <a:r>
              <a:rPr lang="en-US" altLang="zh-CN" sz="1600" dirty="0" err="1">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php</a:t>
            </a:r>
            <a:endParaRPr lang="en-US" altLang="zh-CN" sz="1600"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endParaRPr>
          </a:p>
          <a:p>
            <a:pPr>
              <a:lnSpc>
                <a:spcPct val="120000"/>
              </a:lnSpc>
            </a:pPr>
            <a:r>
              <a:rPr lang="en-US" altLang="zh-CN" sz="1600"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 =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1.234</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b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b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 =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1.2e3</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 相当于</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1.2*10</a:t>
            </a:r>
            <a:r>
              <a:rPr lang="en-US" altLang="zh-CN" baseline="30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3</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即</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1200</a:t>
            </a:r>
            <a:b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b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 =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7e-10</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 相当于</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7*10</a:t>
            </a:r>
            <a:r>
              <a:rPr lang="en-US" altLang="zh-CN" baseline="30000"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-10</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即</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0.0000000007</a:t>
            </a:r>
          </a:p>
          <a:p>
            <a:r>
              <a:rPr lang="en-US" altLang="zh-CN" sz="1600"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?&gt;</a:t>
            </a:r>
          </a:p>
        </p:txBody>
      </p:sp>
    </p:spTree>
    <p:extLst>
      <p:ext uri="{BB962C8B-B14F-4D97-AF65-F5344CB8AC3E}">
        <p14:creationId xmlns:p14="http://schemas.microsoft.com/office/powerpoint/2010/main" val="35091844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29</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8.5 </a:t>
            </a:r>
            <a:r>
              <a:rPr lang="zh-CN" altLang="en-US" sz="4400" dirty="0">
                <a:solidFill>
                  <a:schemeClr val="bg1"/>
                </a:solidFill>
                <a:latin typeface="Microsoft YaHei" panose="020B0503020204020204" pitchFamily="34" charset="-122"/>
                <a:ea typeface="Microsoft YaHei" panose="020B0503020204020204" pitchFamily="34" charset="-122"/>
                <a:cs typeface="+mj-cs"/>
              </a:rPr>
              <a:t>字符串</a:t>
            </a:r>
            <a:r>
              <a:rPr lang="en-US" altLang="zh-CN" sz="4400" dirty="0">
                <a:solidFill>
                  <a:schemeClr val="bg1"/>
                </a:solidFill>
                <a:latin typeface="Microsoft YaHei" panose="020B0503020204020204" pitchFamily="34" charset="-122"/>
                <a:ea typeface="Microsoft YaHei" panose="020B0503020204020204" pitchFamily="34" charset="-122"/>
                <a:cs typeface="+mj-cs"/>
              </a:rPr>
              <a:t>(String)</a:t>
            </a:r>
            <a:endParaRPr lang="zh-CN" altLang="en-US" sz="4400" dirty="0">
              <a:solidFill>
                <a:schemeClr val="bg1"/>
              </a:solidFill>
              <a:latin typeface="Microsoft YaHei" panose="020B0503020204020204" pitchFamily="34" charset="-122"/>
              <a:ea typeface="Microsoft YaHei" panose="020B0503020204020204" pitchFamily="34" charset="-122"/>
              <a:cs typeface="+mj-cs"/>
            </a:endParaRPr>
          </a:p>
        </p:txBody>
      </p:sp>
      <p:sp>
        <p:nvSpPr>
          <p:cNvPr id="6" name="Rectangle 3">
            <a:extLst>
              <a:ext uri="{FF2B5EF4-FFF2-40B4-BE49-F238E27FC236}">
                <a16:creationId xmlns:a16="http://schemas.microsoft.com/office/drawing/2014/main" id="{774AF04D-27FB-B84B-BDE5-B60C04906B2C}"/>
              </a:ext>
            </a:extLst>
          </p:cNvPr>
          <p:cNvSpPr txBox="1">
            <a:spLocks noChangeArrowheads="1"/>
          </p:cNvSpPr>
          <p:nvPr/>
        </p:nvSpPr>
        <p:spPr>
          <a:xfrm>
            <a:off x="467832" y="1166018"/>
            <a:ext cx="10962167"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ts val="3000"/>
              </a:lnSpc>
              <a:buFont typeface="Wingdings" pitchFamily="2" charset="2"/>
              <a:buChar char="Ø"/>
            </a:pPr>
            <a:r>
              <a:rPr lang="zh-CN" altLang="en-GB" sz="2600" dirty="0">
                <a:latin typeface="Times New Roman" panose="02020603050405020304" pitchFamily="18" charset="0"/>
                <a:ea typeface="微软雅黑" charset="0"/>
                <a:cs typeface="Times New Roman" panose="02020603050405020304" pitchFamily="18" charset="0"/>
              </a:rPr>
              <a:t>字符串的定义</a:t>
            </a:r>
          </a:p>
          <a:p>
            <a:pPr algn="l">
              <a:lnSpc>
                <a:spcPts val="3000"/>
              </a:lnSpc>
              <a:buFont typeface="Wingdings" panose="05000000000000000000" pitchFamily="2" charset="2"/>
              <a:buNone/>
            </a:pPr>
            <a:r>
              <a:rPr lang="zh-CN" altLang="en-US" sz="2000" dirty="0">
                <a:latin typeface="Times New Roman" panose="02020603050405020304" pitchFamily="18" charset="0"/>
                <a:ea typeface="微软雅黑" charset="0"/>
                <a:cs typeface="Times New Roman" panose="02020603050405020304" pitchFamily="18" charset="0"/>
              </a:rPr>
              <a:t>      </a:t>
            </a:r>
            <a:r>
              <a:rPr lang="en-GB" altLang="zh-CN" sz="2000" dirty="0">
                <a:latin typeface="Times New Roman" panose="02020603050405020304" pitchFamily="18" charset="0"/>
                <a:ea typeface="微软雅黑" charset="0"/>
                <a:cs typeface="Times New Roman" panose="02020603050405020304" pitchFamily="18" charset="0"/>
              </a:rPr>
              <a:t>string</a:t>
            </a:r>
            <a:r>
              <a:rPr lang="zh-CN" altLang="en-GB" sz="2000" dirty="0">
                <a:latin typeface="Times New Roman" panose="02020603050405020304" pitchFamily="18" charset="0"/>
                <a:ea typeface="微软雅黑" charset="0"/>
                <a:cs typeface="Times New Roman" panose="02020603050405020304" pitchFamily="18" charset="0"/>
              </a:rPr>
              <a:t>是一系列字符。在 </a:t>
            </a:r>
            <a:r>
              <a:rPr lang="en-GB" altLang="zh-CN" sz="2000" dirty="0">
                <a:latin typeface="Times New Roman" panose="02020603050405020304" pitchFamily="18" charset="0"/>
                <a:ea typeface="微软雅黑" charset="0"/>
                <a:cs typeface="Times New Roman" panose="02020603050405020304" pitchFamily="18" charset="0"/>
              </a:rPr>
              <a:t>PHP </a:t>
            </a:r>
            <a:r>
              <a:rPr lang="zh-CN" altLang="en-GB" sz="2000" dirty="0">
                <a:latin typeface="Times New Roman" panose="02020603050405020304" pitchFamily="18" charset="0"/>
                <a:ea typeface="微软雅黑" charset="0"/>
                <a:cs typeface="Times New Roman" panose="02020603050405020304" pitchFamily="18" charset="0"/>
              </a:rPr>
              <a:t>中，字符和字节一样，也就是说，一共有 </a:t>
            </a:r>
            <a:r>
              <a:rPr lang="en-GB" altLang="zh-CN" sz="2000" dirty="0">
                <a:latin typeface="Times New Roman" panose="02020603050405020304" pitchFamily="18" charset="0"/>
                <a:ea typeface="微软雅黑" charset="0"/>
                <a:cs typeface="Times New Roman" panose="02020603050405020304" pitchFamily="18" charset="0"/>
              </a:rPr>
              <a:t>256 </a:t>
            </a:r>
            <a:r>
              <a:rPr lang="zh-CN" altLang="en-GB" sz="2000" dirty="0">
                <a:latin typeface="Times New Roman" panose="02020603050405020304" pitchFamily="18" charset="0"/>
                <a:ea typeface="微软雅黑" charset="0"/>
                <a:cs typeface="Times New Roman" panose="02020603050405020304" pitchFamily="18" charset="0"/>
              </a:rPr>
              <a:t>种不同字符的可能性。 </a:t>
            </a:r>
            <a:r>
              <a:rPr lang="en-GB" altLang="zh-CN" sz="2000" dirty="0">
                <a:latin typeface="Times New Roman" panose="02020603050405020304" pitchFamily="18" charset="0"/>
                <a:ea typeface="微软雅黑" charset="0"/>
                <a:cs typeface="Times New Roman" panose="02020603050405020304" pitchFamily="18" charset="0"/>
              </a:rPr>
              <a:t>PHP7 </a:t>
            </a:r>
            <a:r>
              <a:rPr lang="zh-CN" altLang="en-GB" sz="2000" dirty="0">
                <a:latin typeface="Times New Roman" panose="02020603050405020304" pitchFamily="18" charset="0"/>
                <a:ea typeface="微软雅黑" charset="0"/>
                <a:cs typeface="Times New Roman" panose="02020603050405020304" pitchFamily="18" charset="0"/>
              </a:rPr>
              <a:t>对 </a:t>
            </a:r>
            <a:r>
              <a:rPr lang="en-GB" altLang="zh-CN" sz="2000" dirty="0">
                <a:latin typeface="Times New Roman" panose="02020603050405020304" pitchFamily="18" charset="0"/>
                <a:ea typeface="微软雅黑" charset="0"/>
                <a:cs typeface="Times New Roman" panose="02020603050405020304" pitchFamily="18" charset="0"/>
              </a:rPr>
              <a:t>Unicode</a:t>
            </a:r>
            <a:r>
              <a:rPr lang="zh-CN" altLang="en-GB" sz="2000" dirty="0">
                <a:latin typeface="Times New Roman" panose="02020603050405020304" pitchFamily="18" charset="0"/>
                <a:ea typeface="微软雅黑" charset="0"/>
                <a:cs typeface="Times New Roman" panose="02020603050405020304" pitchFamily="18" charset="0"/>
              </a:rPr>
              <a:t>的支持</a:t>
            </a:r>
            <a:r>
              <a:rPr lang="zh-CN" altLang="en-US" sz="2000" dirty="0">
                <a:latin typeface="Times New Roman" panose="02020603050405020304" pitchFamily="18" charset="0"/>
                <a:ea typeface="微软雅黑" charset="0"/>
                <a:cs typeface="Times New Roman" panose="02020603050405020304" pitchFamily="18" charset="0"/>
              </a:rPr>
              <a:t>更好，咱们在平常开发时尽量使用</a:t>
            </a:r>
            <a:r>
              <a:rPr lang="en-US" altLang="zh-CN" sz="2000" dirty="0">
                <a:latin typeface="Times New Roman" panose="02020603050405020304" pitchFamily="18" charset="0"/>
                <a:ea typeface="微软雅黑" charset="0"/>
                <a:cs typeface="Times New Roman" panose="02020603050405020304" pitchFamily="18" charset="0"/>
              </a:rPr>
              <a:t>UTF-8</a:t>
            </a:r>
            <a:r>
              <a:rPr lang="zh-CN" altLang="en-US" sz="2000" dirty="0">
                <a:latin typeface="Times New Roman" panose="02020603050405020304" pitchFamily="18" charset="0"/>
                <a:ea typeface="微软雅黑" charset="0"/>
                <a:cs typeface="Times New Roman" panose="02020603050405020304" pitchFamily="18" charset="0"/>
              </a:rPr>
              <a:t>编码</a:t>
            </a:r>
            <a:r>
              <a:rPr lang="zh-CN" altLang="en-GB" sz="2000" dirty="0">
                <a:latin typeface="Times New Roman" panose="02020603050405020304" pitchFamily="18" charset="0"/>
                <a:ea typeface="微软雅黑" charset="0"/>
                <a:cs typeface="Times New Roman" panose="02020603050405020304" pitchFamily="18" charset="0"/>
              </a:rPr>
              <a:t>。</a:t>
            </a:r>
          </a:p>
          <a:p>
            <a:pPr algn="l">
              <a:lnSpc>
                <a:spcPts val="3000"/>
              </a:lnSpc>
              <a:buFont typeface="Wingdings" panose="05000000000000000000" pitchFamily="2" charset="2"/>
              <a:buNone/>
            </a:pPr>
            <a:r>
              <a:rPr lang="zh-CN" altLang="en-US" sz="2000" dirty="0">
                <a:solidFill>
                  <a:srgbClr val="FF6600"/>
                </a:solidFill>
                <a:latin typeface="Times New Roman" panose="02020603050405020304" pitchFamily="18" charset="0"/>
                <a:ea typeface="微软雅黑" charset="0"/>
                <a:cs typeface="Times New Roman" panose="02020603050405020304" pitchFamily="18" charset="0"/>
              </a:rPr>
              <a:t>      </a:t>
            </a:r>
            <a:r>
              <a:rPr lang="zh-CN" altLang="en-GB" sz="2000" dirty="0">
                <a:solidFill>
                  <a:srgbClr val="FF6600"/>
                </a:solidFill>
                <a:latin typeface="Times New Roman" panose="02020603050405020304" pitchFamily="18" charset="0"/>
                <a:ea typeface="微软雅黑" charset="0"/>
                <a:cs typeface="Times New Roman" panose="02020603050405020304" pitchFamily="18" charset="0"/>
              </a:rPr>
              <a:t>注</a:t>
            </a:r>
            <a:r>
              <a:rPr lang="en-GB" altLang="zh-CN" sz="2000" dirty="0">
                <a:solidFill>
                  <a:srgbClr val="FF6600"/>
                </a:solidFill>
                <a:latin typeface="Times New Roman" panose="02020603050405020304" pitchFamily="18" charset="0"/>
                <a:ea typeface="微软雅黑" charset="0"/>
                <a:cs typeface="Times New Roman" panose="02020603050405020304" pitchFamily="18" charset="0"/>
              </a:rPr>
              <a:t>:</a:t>
            </a:r>
            <a:r>
              <a:rPr lang="en-GB" altLang="zh-CN" sz="2000" dirty="0">
                <a:latin typeface="Times New Roman" panose="02020603050405020304" pitchFamily="18" charset="0"/>
                <a:ea typeface="微软雅黑" charset="0"/>
                <a:cs typeface="Times New Roman" panose="02020603050405020304" pitchFamily="18" charset="0"/>
              </a:rPr>
              <a:t> </a:t>
            </a:r>
            <a:r>
              <a:rPr lang="zh-CN" altLang="en-GB" sz="2000" dirty="0">
                <a:latin typeface="Times New Roman" panose="02020603050405020304" pitchFamily="18" charset="0"/>
                <a:ea typeface="微软雅黑" charset="0"/>
                <a:cs typeface="Times New Roman" panose="02020603050405020304" pitchFamily="18" charset="0"/>
              </a:rPr>
              <a:t>一个字符串变得非常巨大也没有问题，</a:t>
            </a:r>
            <a:r>
              <a:rPr lang="en-GB" altLang="zh-CN" sz="2000" dirty="0">
                <a:latin typeface="Times New Roman" panose="02020603050405020304" pitchFamily="18" charset="0"/>
                <a:ea typeface="微软雅黑" charset="0"/>
                <a:cs typeface="Times New Roman" panose="02020603050405020304" pitchFamily="18" charset="0"/>
              </a:rPr>
              <a:t>PHP </a:t>
            </a:r>
            <a:r>
              <a:rPr lang="zh-CN" altLang="en-GB" sz="2000" dirty="0">
                <a:latin typeface="Times New Roman" panose="02020603050405020304" pitchFamily="18" charset="0"/>
                <a:ea typeface="微软雅黑" charset="0"/>
                <a:cs typeface="Times New Roman" panose="02020603050405020304" pitchFamily="18" charset="0"/>
              </a:rPr>
              <a:t>没有给字符串的大小强加实现范围，所以完全没有理由担心长字符串。</a:t>
            </a:r>
          </a:p>
          <a:p>
            <a:pPr marL="457200" indent="-457200" algn="l">
              <a:lnSpc>
                <a:spcPts val="3000"/>
              </a:lnSpc>
              <a:buFont typeface="Wingdings" pitchFamily="2" charset="2"/>
              <a:buChar char="Ø"/>
            </a:pPr>
            <a:r>
              <a:rPr lang="zh-CN" altLang="en-GB" sz="2600" dirty="0">
                <a:latin typeface="Times New Roman" panose="02020603050405020304" pitchFamily="18" charset="0"/>
                <a:ea typeface="微软雅黑" charset="0"/>
                <a:cs typeface="Times New Roman" panose="02020603050405020304" pitchFamily="18" charset="0"/>
              </a:rPr>
              <a:t>语法</a:t>
            </a:r>
            <a:r>
              <a:rPr lang="en-GB" altLang="zh-CN" sz="2600" dirty="0">
                <a:latin typeface="Times New Roman" panose="02020603050405020304" pitchFamily="18" charset="0"/>
                <a:ea typeface="微软雅黑" charset="0"/>
                <a:cs typeface="Times New Roman" panose="02020603050405020304" pitchFamily="18" charset="0"/>
              </a:rPr>
              <a:t>:</a:t>
            </a:r>
          </a:p>
          <a:p>
            <a:pPr lvl="1" algn="l">
              <a:lnSpc>
                <a:spcPts val="3000"/>
              </a:lnSpc>
            </a:pPr>
            <a:r>
              <a:rPr lang="zh-CN" altLang="en-GB" dirty="0">
                <a:latin typeface="Times New Roman" panose="02020603050405020304" pitchFamily="18" charset="0"/>
                <a:ea typeface="微软雅黑" charset="0"/>
                <a:cs typeface="Times New Roman" panose="02020603050405020304" pitchFamily="18" charset="0"/>
              </a:rPr>
              <a:t>字符串可以用三种字面上的方法定义：</a:t>
            </a:r>
          </a:p>
          <a:p>
            <a:pPr marL="1257254" lvl="2" indent="-342900" algn="l">
              <a:lnSpc>
                <a:spcPts val="3000"/>
              </a:lnSpc>
              <a:buFont typeface="Wingdings" pitchFamily="2" charset="2"/>
              <a:buChar char="q"/>
            </a:pPr>
            <a:r>
              <a:rPr lang="zh-CN" altLang="en-GB" sz="2000" b="1" dirty="0">
                <a:solidFill>
                  <a:srgbClr val="3333FF"/>
                </a:solidFill>
                <a:latin typeface="Times New Roman" panose="02020603050405020304" pitchFamily="18" charset="0"/>
                <a:ea typeface="微软雅黑" charset="0"/>
                <a:cs typeface="Times New Roman" panose="02020603050405020304" pitchFamily="18" charset="0"/>
              </a:rPr>
              <a:t>单引号</a:t>
            </a:r>
            <a:r>
              <a:rPr lang="zh-CN" altLang="en-US" sz="2000" b="1" i="1" dirty="0">
                <a:latin typeface="Times New Roman" panose="02020603050405020304" pitchFamily="18" charset="0"/>
                <a:ea typeface="微软雅黑" charset="0"/>
                <a:cs typeface="Times New Roman" panose="02020603050405020304" pitchFamily="18" charset="0"/>
              </a:rPr>
              <a:t> </a:t>
            </a:r>
            <a:r>
              <a:rPr lang="en-US" altLang="zh-CN" sz="2000" b="1" i="1" dirty="0">
                <a:solidFill>
                  <a:srgbClr val="0070C0"/>
                </a:solidFill>
                <a:latin typeface="Times New Roman" panose="02020603050405020304" pitchFamily="18" charset="0"/>
                <a:ea typeface="微软雅黑" charset="0"/>
                <a:cs typeface="Times New Roman" panose="02020603050405020304" pitchFamily="18" charset="0"/>
              </a:rPr>
              <a:t>''</a:t>
            </a:r>
            <a:r>
              <a:rPr lang="en-US" altLang="zh-CN" sz="2000" dirty="0">
                <a:solidFill>
                  <a:srgbClr val="0070C0"/>
                </a:solidFill>
                <a:latin typeface="Times New Roman" panose="02020603050405020304" pitchFamily="18" charset="0"/>
                <a:ea typeface="微软雅黑" charset="0"/>
                <a:cs typeface="Times New Roman" panose="02020603050405020304" pitchFamily="18" charset="0"/>
              </a:rPr>
              <a:t> </a:t>
            </a:r>
            <a:endParaRPr lang="en-GB" altLang="zh-CN" sz="2000" b="1" dirty="0">
              <a:solidFill>
                <a:srgbClr val="0070C0"/>
              </a:solidFill>
              <a:latin typeface="Times New Roman" panose="02020603050405020304" pitchFamily="18" charset="0"/>
              <a:ea typeface="微软雅黑" charset="0"/>
              <a:cs typeface="Times New Roman" panose="02020603050405020304" pitchFamily="18" charset="0"/>
            </a:endParaRPr>
          </a:p>
          <a:p>
            <a:pPr marL="1257254" lvl="2" indent="-342900" algn="l">
              <a:lnSpc>
                <a:spcPts val="3000"/>
              </a:lnSpc>
              <a:buFont typeface="Wingdings" pitchFamily="2" charset="2"/>
              <a:buChar char="q"/>
            </a:pPr>
            <a:r>
              <a:rPr lang="zh-CN" altLang="en-GB" sz="2000" b="1" dirty="0">
                <a:solidFill>
                  <a:srgbClr val="3333FF"/>
                </a:solidFill>
                <a:latin typeface="Times New Roman" panose="02020603050405020304" pitchFamily="18" charset="0"/>
                <a:ea typeface="微软雅黑" charset="0"/>
                <a:cs typeface="Times New Roman" panose="02020603050405020304" pitchFamily="18" charset="0"/>
              </a:rPr>
              <a:t>双引号 </a:t>
            </a:r>
            <a:r>
              <a:rPr lang="en-US" altLang="zh-CN" sz="2000" b="1" dirty="0">
                <a:solidFill>
                  <a:srgbClr val="3333FF"/>
                </a:solidFill>
                <a:latin typeface="Times New Roman" panose="02020603050405020304" pitchFamily="18" charset="0"/>
                <a:ea typeface="微软雅黑" charset="0"/>
                <a:cs typeface="Times New Roman" panose="02020603050405020304" pitchFamily="18" charset="0"/>
              </a:rPr>
              <a:t>" " </a:t>
            </a:r>
            <a:endParaRPr lang="zh-CN" altLang="en-GB" sz="2000" b="1" dirty="0">
              <a:solidFill>
                <a:srgbClr val="3333FF"/>
              </a:solidFill>
              <a:latin typeface="Times New Roman" panose="02020603050405020304" pitchFamily="18" charset="0"/>
              <a:ea typeface="微软雅黑" charset="0"/>
              <a:cs typeface="Times New Roman" panose="02020603050405020304" pitchFamily="18" charset="0"/>
            </a:endParaRPr>
          </a:p>
          <a:p>
            <a:pPr marL="1257254" lvl="2" indent="-342900" algn="l">
              <a:lnSpc>
                <a:spcPts val="3000"/>
              </a:lnSpc>
              <a:buFont typeface="Wingdings" pitchFamily="2" charset="2"/>
              <a:buChar char="q"/>
            </a:pPr>
            <a:r>
              <a:rPr lang="zh-CN" altLang="en-GB" sz="2000" b="1" dirty="0">
                <a:solidFill>
                  <a:srgbClr val="3333FF"/>
                </a:solidFill>
                <a:latin typeface="Times New Roman" panose="02020603050405020304" pitchFamily="18" charset="0"/>
                <a:ea typeface="微软雅黑" charset="0"/>
                <a:cs typeface="Times New Roman" panose="02020603050405020304" pitchFamily="18" charset="0"/>
              </a:rPr>
              <a:t>定界符 </a:t>
            </a:r>
            <a:r>
              <a:rPr lang="en-GB" altLang="zh-CN" sz="2000" b="1" dirty="0">
                <a:solidFill>
                  <a:srgbClr val="3333FF"/>
                </a:solidFill>
                <a:latin typeface="Times New Roman" panose="02020603050405020304" pitchFamily="18" charset="0"/>
                <a:ea typeface="微软雅黑" charset="0"/>
                <a:cs typeface="Times New Roman" panose="02020603050405020304" pitchFamily="18" charset="0"/>
              </a:rPr>
              <a:t>&lt;&lt;&lt;</a:t>
            </a:r>
            <a:endParaRPr lang="zh-CN" altLang="en-US" sz="2000" b="1" dirty="0">
              <a:solidFill>
                <a:srgbClr val="3333FF"/>
              </a:solidFill>
              <a:latin typeface="Times New Roman" panose="02020603050405020304" pitchFamily="18" charset="0"/>
              <a:ea typeface="微软雅黑" charset="0"/>
              <a:cs typeface="Times New Roman" panose="02020603050405020304" pitchFamily="18" charset="0"/>
            </a:endParaRPr>
          </a:p>
        </p:txBody>
      </p:sp>
    </p:spTree>
    <p:extLst>
      <p:ext uri="{BB962C8B-B14F-4D97-AF65-F5344CB8AC3E}">
        <p14:creationId xmlns:p14="http://schemas.microsoft.com/office/powerpoint/2010/main" val="536873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3</a:t>
            </a:fld>
            <a:endParaRPr lang="zh-CN" altLang="en-US" dirty="0"/>
          </a:p>
        </p:txBody>
      </p:sp>
      <p:sp>
        <p:nvSpPr>
          <p:cNvPr id="7" name="Rectangle 10">
            <a:extLst>
              <a:ext uri="{FF2B5EF4-FFF2-40B4-BE49-F238E27FC236}">
                <a16:creationId xmlns:a16="http://schemas.microsoft.com/office/drawing/2014/main" id="{4271635B-B6B6-4103-9FF2-7D6C0CAFDA6A}"/>
              </a:ext>
            </a:extLst>
          </p:cNvPr>
          <p:cNvSpPr>
            <a:spLocks noChangeArrowheads="1"/>
          </p:cNvSpPr>
          <p:nvPr/>
        </p:nvSpPr>
        <p:spPr bwMode="auto">
          <a:xfrm>
            <a:off x="3966317" y="116257"/>
            <a:ext cx="8078067" cy="481013"/>
          </a:xfrm>
          <a:prstGeom prst="rect">
            <a:avLst/>
          </a:prstGeom>
          <a:noFill/>
          <a:ln w="9525">
            <a:noFill/>
            <a:miter lim="800000"/>
            <a:headEnd/>
            <a:tailEnd/>
          </a:ln>
          <a:effectLst/>
        </p:spPr>
        <p:txBody>
          <a:bodyPr lIns="92075" tIns="46038" rIns="92075" bIns="46038" anchor="ctr"/>
          <a:lstStyle/>
          <a:p>
            <a:pPr>
              <a:defRPr/>
            </a:pPr>
            <a:r>
              <a:rPr lang="zh-CN" altLang="en-US" sz="4400" dirty="0">
                <a:solidFill>
                  <a:schemeClr val="bg1"/>
                </a:solidFill>
                <a:latin typeface="Microsoft YaHei" panose="020B0503020204020204" pitchFamily="34" charset="-122"/>
                <a:ea typeface="Microsoft YaHei" panose="020B0503020204020204" pitchFamily="34" charset="-122"/>
                <a:cs typeface="+mj-cs"/>
              </a:rPr>
              <a:t>思考</a:t>
            </a:r>
          </a:p>
        </p:txBody>
      </p:sp>
      <p:sp>
        <p:nvSpPr>
          <p:cNvPr id="9" name="Rectangle 3">
            <a:extLst>
              <a:ext uri="{FF2B5EF4-FFF2-40B4-BE49-F238E27FC236}">
                <a16:creationId xmlns:a16="http://schemas.microsoft.com/office/drawing/2014/main" id="{041F5524-3550-3049-AF87-64FDD919BB2D}"/>
              </a:ext>
            </a:extLst>
          </p:cNvPr>
          <p:cNvSpPr txBox="1">
            <a:spLocks noChangeArrowheads="1"/>
          </p:cNvSpPr>
          <p:nvPr/>
        </p:nvSpPr>
        <p:spPr>
          <a:xfrm>
            <a:off x="926036" y="1116376"/>
            <a:ext cx="7530854" cy="4625247"/>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571500" indent="-571500" algn="l">
              <a:buClr>
                <a:srgbClr val="FFC000"/>
              </a:buClr>
              <a:buFont typeface="Wingdings" pitchFamily="2" charset="2"/>
              <a:buChar char="Ø"/>
            </a:pPr>
            <a:r>
              <a:rPr lang="en-US" altLang="zh-CN" sz="3600" dirty="0">
                <a:latin typeface="Microsoft YaHei" panose="020B0503020204020204" pitchFamily="34" charset="-122"/>
                <a:ea typeface="Microsoft YaHei" panose="020B0503020204020204" pitchFamily="34" charset="-122"/>
              </a:rPr>
              <a:t>PHP</a:t>
            </a:r>
            <a:r>
              <a:rPr lang="zh-CN" altLang="en-US" sz="3600" dirty="0">
                <a:latin typeface="Microsoft YaHei" panose="020B0503020204020204" pitchFamily="34" charset="-122"/>
                <a:ea typeface="Microsoft YaHei" panose="020B0503020204020204" pitchFamily="34" charset="-122"/>
              </a:rPr>
              <a:t>是一种什么语言？</a:t>
            </a:r>
            <a:endParaRPr lang="en-US" altLang="zh-CN" sz="3600" dirty="0">
              <a:latin typeface="Microsoft YaHei" panose="020B0503020204020204" pitchFamily="34" charset="-122"/>
              <a:ea typeface="Microsoft YaHei" panose="020B0503020204020204" pitchFamily="34" charset="-122"/>
            </a:endParaRPr>
          </a:p>
          <a:p>
            <a:pPr marL="571500" indent="-571500" algn="l">
              <a:buClr>
                <a:srgbClr val="FFC000"/>
              </a:buClr>
              <a:buFont typeface="Wingdings" pitchFamily="2" charset="2"/>
              <a:buChar char="Ø"/>
            </a:pPr>
            <a:endParaRPr lang="en-US" altLang="zh-CN" sz="3600" dirty="0">
              <a:latin typeface="Microsoft YaHei" panose="020B0503020204020204" pitchFamily="34" charset="-122"/>
              <a:ea typeface="Microsoft YaHei" panose="020B0503020204020204" pitchFamily="34" charset="-122"/>
            </a:endParaRPr>
          </a:p>
          <a:p>
            <a:pPr marL="571500" indent="-571500" algn="l">
              <a:buClr>
                <a:srgbClr val="FFC000"/>
              </a:buClr>
              <a:buFont typeface="Wingdings" pitchFamily="2" charset="2"/>
              <a:buChar char="Ø"/>
            </a:pPr>
            <a:r>
              <a:rPr lang="en-US" altLang="zh-CN" sz="3600" dirty="0">
                <a:latin typeface="Microsoft YaHei" panose="020B0503020204020204" pitchFamily="34" charset="-122"/>
                <a:ea typeface="Microsoft YaHei" panose="020B0503020204020204" pitchFamily="34" charset="-122"/>
              </a:rPr>
              <a:t>PHP</a:t>
            </a:r>
            <a:r>
              <a:rPr lang="zh-CN" altLang="en-US" sz="3600" dirty="0">
                <a:latin typeface="Microsoft YaHei" panose="020B0503020204020204" pitchFamily="34" charset="-122"/>
                <a:ea typeface="Microsoft YaHei" panose="020B0503020204020204" pitchFamily="34" charset="-122"/>
              </a:rPr>
              <a:t>程序中的注释都有哪几种？</a:t>
            </a:r>
            <a:endParaRPr lang="en-US" altLang="zh-CN" sz="3600" dirty="0">
              <a:latin typeface="Microsoft YaHei" panose="020B0503020204020204" pitchFamily="34" charset="-122"/>
              <a:ea typeface="Microsoft YaHei" panose="020B0503020204020204" pitchFamily="34" charset="-122"/>
            </a:endParaRPr>
          </a:p>
          <a:p>
            <a:pPr marL="571500" indent="-571500" algn="l">
              <a:buClr>
                <a:srgbClr val="FFC000"/>
              </a:buClr>
              <a:buFont typeface="Wingdings" pitchFamily="2" charset="2"/>
              <a:buChar char="Ø"/>
            </a:pPr>
            <a:endParaRPr lang="en-US" altLang="zh-CN" sz="3600" dirty="0">
              <a:latin typeface="Microsoft YaHei" panose="020B0503020204020204" pitchFamily="34" charset="-122"/>
              <a:ea typeface="Microsoft YaHei" panose="020B0503020204020204" pitchFamily="34" charset="-122"/>
            </a:endParaRPr>
          </a:p>
          <a:p>
            <a:pPr marL="571500" indent="-571500" algn="l">
              <a:buClr>
                <a:srgbClr val="FFC000"/>
              </a:buClr>
              <a:buFont typeface="Wingdings" pitchFamily="2" charset="2"/>
              <a:buChar char="Ø"/>
            </a:pPr>
            <a:r>
              <a:rPr lang="zh-CN" altLang="en-US" sz="3600" dirty="0">
                <a:latin typeface="Microsoft YaHei" panose="020B0503020204020204" pitchFamily="34" charset="-122"/>
                <a:ea typeface="Microsoft YaHei" panose="020B0503020204020204" pitchFamily="34" charset="-122"/>
              </a:rPr>
              <a:t>变量的命名规则是如何的？</a:t>
            </a:r>
            <a:endParaRPr lang="en-US" altLang="zh-CN" sz="3600" dirty="0">
              <a:latin typeface="Microsoft YaHei" panose="020B0503020204020204" pitchFamily="34" charset="-122"/>
              <a:ea typeface="Microsoft YaHei" panose="020B0503020204020204" pitchFamily="34" charset="-122"/>
            </a:endParaRPr>
          </a:p>
          <a:p>
            <a:pPr marL="571500" indent="-571500" algn="l">
              <a:buClr>
                <a:srgbClr val="FFC000"/>
              </a:buClr>
              <a:buFont typeface="Wingdings" pitchFamily="2" charset="2"/>
              <a:buChar char="Ø"/>
            </a:pPr>
            <a:endParaRPr lang="en-US" altLang="zh-CN" sz="3600" dirty="0">
              <a:latin typeface="Microsoft YaHei" panose="020B0503020204020204" pitchFamily="34" charset="-122"/>
              <a:ea typeface="Microsoft YaHei" panose="020B0503020204020204" pitchFamily="34" charset="-122"/>
            </a:endParaRPr>
          </a:p>
          <a:p>
            <a:pPr marL="571500" indent="-571500" algn="l">
              <a:buClr>
                <a:srgbClr val="FFC000"/>
              </a:buClr>
              <a:buFont typeface="Wingdings" pitchFamily="2" charset="2"/>
              <a:buChar char="Ø"/>
            </a:pPr>
            <a:r>
              <a:rPr lang="en-US" altLang="zh-CN" sz="3600" dirty="0">
                <a:latin typeface="Microsoft YaHei" panose="020B0503020204020204" pitchFamily="34" charset="-122"/>
                <a:ea typeface="Microsoft YaHei" panose="020B0503020204020204" pitchFamily="34" charset="-122"/>
              </a:rPr>
              <a:t>PHP</a:t>
            </a:r>
            <a:r>
              <a:rPr lang="zh-CN" altLang="en-US" sz="3600" dirty="0">
                <a:latin typeface="Microsoft YaHei" panose="020B0503020204020204" pitchFamily="34" charset="-122"/>
                <a:ea typeface="Microsoft YaHei" panose="020B0503020204020204" pitchFamily="34" charset="-122"/>
              </a:rPr>
              <a:t>都有哪些数据类型？</a:t>
            </a:r>
            <a:endParaRPr lang="en-US" altLang="zh-CN" sz="3600" dirty="0">
              <a:latin typeface="Microsoft YaHei" panose="020B0503020204020204" pitchFamily="34" charset="-122"/>
              <a:ea typeface="Microsoft YaHei" panose="020B0503020204020204" pitchFamily="34" charset="-122"/>
            </a:endParaRPr>
          </a:p>
          <a:p>
            <a:pPr marL="342900" indent="-342900">
              <a:lnSpc>
                <a:spcPct val="200000"/>
              </a:lnSpc>
              <a:buClr>
                <a:srgbClr val="FF9900"/>
              </a:buClr>
              <a:buFont typeface="Wingdings" pitchFamily="2" charset="2"/>
              <a:buChar char="Ø"/>
            </a:pPr>
            <a:endParaRPr lang="zh-CN" altLang="en-US"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2686260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30</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8.5 </a:t>
            </a:r>
            <a:r>
              <a:rPr lang="zh-CN" altLang="en-US" sz="4400" dirty="0">
                <a:solidFill>
                  <a:schemeClr val="bg1"/>
                </a:solidFill>
                <a:latin typeface="Microsoft YaHei" panose="020B0503020204020204" pitchFamily="34" charset="-122"/>
                <a:ea typeface="Microsoft YaHei" panose="020B0503020204020204" pitchFamily="34" charset="-122"/>
                <a:cs typeface="+mj-cs"/>
              </a:rPr>
              <a:t>字符串</a:t>
            </a:r>
            <a:r>
              <a:rPr lang="en-US" altLang="zh-CN" sz="4400" dirty="0">
                <a:solidFill>
                  <a:schemeClr val="bg1"/>
                </a:solidFill>
                <a:latin typeface="Microsoft YaHei" panose="020B0503020204020204" pitchFamily="34" charset="-122"/>
                <a:ea typeface="Microsoft YaHei" panose="020B0503020204020204" pitchFamily="34" charset="-122"/>
                <a:cs typeface="+mj-cs"/>
              </a:rPr>
              <a:t>(String)</a:t>
            </a:r>
            <a:endParaRPr lang="zh-CN" altLang="en-US" sz="4400" dirty="0">
              <a:solidFill>
                <a:schemeClr val="bg1"/>
              </a:solidFill>
              <a:latin typeface="Microsoft YaHei" panose="020B0503020204020204" pitchFamily="34" charset="-122"/>
              <a:ea typeface="Microsoft YaHei" panose="020B0503020204020204" pitchFamily="34" charset="-122"/>
              <a:cs typeface="+mj-cs"/>
            </a:endParaRPr>
          </a:p>
        </p:txBody>
      </p:sp>
      <p:sp>
        <p:nvSpPr>
          <p:cNvPr id="5" name="Rectangle 3">
            <a:extLst>
              <a:ext uri="{FF2B5EF4-FFF2-40B4-BE49-F238E27FC236}">
                <a16:creationId xmlns:a16="http://schemas.microsoft.com/office/drawing/2014/main" id="{41393E28-4439-5640-A0DC-C80325B4AB2E}"/>
              </a:ext>
            </a:extLst>
          </p:cNvPr>
          <p:cNvSpPr txBox="1">
            <a:spLocks noChangeArrowheads="1"/>
          </p:cNvSpPr>
          <p:nvPr/>
        </p:nvSpPr>
        <p:spPr>
          <a:xfrm>
            <a:off x="395419" y="836640"/>
            <a:ext cx="10630543" cy="5468467"/>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indent="612648" algn="l">
              <a:lnSpc>
                <a:spcPct val="150000"/>
              </a:lnSpc>
            </a:pPr>
            <a:r>
              <a:rPr lang="zh-CN" altLang="en-US" sz="2000" dirty="0">
                <a:solidFill>
                  <a:srgbClr val="3333FF"/>
                </a:solidFill>
                <a:latin typeface="Times New Roman" panose="02020603050405020304" pitchFamily="18" charset="0"/>
                <a:ea typeface="微软雅黑" charset="0"/>
                <a:cs typeface="Times New Roman" panose="02020603050405020304" pitchFamily="18" charset="0"/>
              </a:rPr>
              <a:t>单引号</a:t>
            </a:r>
            <a:r>
              <a:rPr lang="en-US" altLang="zh-CN" sz="2000" dirty="0">
                <a:solidFill>
                  <a:srgbClr val="3333FF"/>
                </a:solidFill>
                <a:latin typeface="Times New Roman" panose="02020603050405020304" pitchFamily="18" charset="0"/>
                <a:ea typeface="微软雅黑" charset="0"/>
                <a:cs typeface="Times New Roman" panose="02020603050405020304" pitchFamily="18" charset="0"/>
              </a:rPr>
              <a:t>: </a:t>
            </a:r>
            <a:r>
              <a:rPr lang="zh-CN" altLang="en-US" sz="2000" dirty="0">
                <a:latin typeface="Times New Roman" panose="02020603050405020304" pitchFamily="18" charset="0"/>
                <a:ea typeface="微软雅黑" charset="0"/>
                <a:cs typeface="Times New Roman" panose="02020603050405020304" pitchFamily="18" charset="0"/>
              </a:rPr>
              <a:t>指定一个简单字符串的最简单的方法是用单引号（字符 ‘）括起来。 </a:t>
            </a:r>
          </a:p>
          <a:p>
            <a:pPr indent="612648" algn="l">
              <a:lnSpc>
                <a:spcPct val="150000"/>
              </a:lnSpc>
            </a:pPr>
            <a:r>
              <a:rPr lang="zh-CN" altLang="en-US" sz="2000" dirty="0">
                <a:latin typeface="Times New Roman" panose="02020603050405020304" pitchFamily="18" charset="0"/>
                <a:ea typeface="微软雅黑" charset="0"/>
                <a:cs typeface="Times New Roman" panose="02020603050405020304" pitchFamily="18" charset="0"/>
              </a:rPr>
              <a:t>要表示一个单引号，需要用反斜线（</a:t>
            </a:r>
            <a:r>
              <a:rPr lang="en-US" altLang="zh-CN" sz="2000" i="1" dirty="0">
                <a:latin typeface="Times New Roman" panose="02020603050405020304" pitchFamily="18" charset="0"/>
                <a:ea typeface="微软雅黑" charset="0"/>
                <a:cs typeface="Times New Roman" panose="02020603050405020304" pitchFamily="18" charset="0"/>
              </a:rPr>
              <a:t>\</a:t>
            </a:r>
            <a:r>
              <a:rPr lang="zh-CN" altLang="en-US" sz="2000" dirty="0">
                <a:latin typeface="Times New Roman" panose="02020603050405020304" pitchFamily="18" charset="0"/>
                <a:ea typeface="微软雅黑" charset="0"/>
                <a:cs typeface="Times New Roman" panose="02020603050405020304" pitchFamily="18" charset="0"/>
              </a:rPr>
              <a:t>）转义，和很多其它语言一样。如果在单引号之前或字符串结尾需要出现一个反斜线，需要用两个反斜线表示。注意如果试图转义任何其它字符，反斜线本身也会被显示出来！所以通常不需要转义反斜线本身。</a:t>
            </a:r>
          </a:p>
          <a:p>
            <a:pPr indent="612648" algn="l">
              <a:lnSpc>
                <a:spcPct val="150000"/>
              </a:lnSpc>
            </a:pPr>
            <a:r>
              <a:rPr lang="zh-CN" altLang="en-US" dirty="0">
                <a:solidFill>
                  <a:srgbClr val="FF00FF"/>
                </a:solidFill>
                <a:latin typeface="Times New Roman" panose="02020603050405020304" pitchFamily="18" charset="0"/>
                <a:ea typeface="SimSun" panose="02010600030101010101" pitchFamily="2" charset="-122"/>
                <a:cs typeface="Times New Roman" panose="02020603050405020304" pitchFamily="18" charset="0"/>
              </a:rPr>
              <a:t>注</a:t>
            </a:r>
            <a:r>
              <a:rPr lang="en-US" altLang="zh-CN" dirty="0">
                <a:solidFill>
                  <a:srgbClr val="FF00FF"/>
                </a:solidFill>
                <a:latin typeface="Times New Roman" panose="02020603050405020304" pitchFamily="18" charset="0"/>
                <a:ea typeface="SimSun" panose="02010600030101010101" pitchFamily="2" charset="-122"/>
                <a:cs typeface="Times New Roman" panose="02020603050405020304" pitchFamily="18" charset="0"/>
              </a:rPr>
              <a:t>:</a:t>
            </a:r>
            <a:r>
              <a:rPr lang="en-US" altLang="zh-CN" dirty="0">
                <a:latin typeface="Times New Roman" panose="02020603050405020304" pitchFamily="18" charset="0"/>
                <a:ea typeface="SimSun" panose="02010600030101010101" pitchFamily="2" charset="-122"/>
                <a:cs typeface="Times New Roman" panose="02020603050405020304" pitchFamily="18" charset="0"/>
              </a:rPr>
              <a:t> </a:t>
            </a:r>
            <a:r>
              <a:rPr lang="zh-CN" altLang="en-US" dirty="0">
                <a:solidFill>
                  <a:srgbClr val="FF00FF"/>
                </a:solidFill>
                <a:latin typeface="Times New Roman" panose="02020603050405020304" pitchFamily="18" charset="0"/>
                <a:ea typeface="SimSun" panose="02010600030101010101" pitchFamily="2" charset="-122"/>
                <a:cs typeface="Times New Roman" panose="02020603050405020304" pitchFamily="18" charset="0"/>
              </a:rPr>
              <a:t>单引号字符串中出现的变量</a:t>
            </a:r>
            <a:r>
              <a:rPr lang="zh-CN" altLang="en-US" i="1" u="sng" dirty="0">
                <a:solidFill>
                  <a:srgbClr val="FF00FF"/>
                </a:solidFill>
                <a:latin typeface="Times New Roman" panose="02020603050405020304" pitchFamily="18" charset="0"/>
                <a:ea typeface="SimSun" panose="02010600030101010101" pitchFamily="2" charset="-122"/>
                <a:cs typeface="Times New Roman" panose="02020603050405020304" pitchFamily="18" charset="0"/>
              </a:rPr>
              <a:t>不会</a:t>
            </a:r>
            <a:r>
              <a:rPr lang="zh-CN" altLang="en-US" dirty="0">
                <a:solidFill>
                  <a:srgbClr val="FF00FF"/>
                </a:solidFill>
                <a:latin typeface="Times New Roman" panose="02020603050405020304" pitchFamily="18" charset="0"/>
                <a:ea typeface="SimSun" panose="02010600030101010101" pitchFamily="2" charset="-122"/>
                <a:cs typeface="Times New Roman" panose="02020603050405020304" pitchFamily="18" charset="0"/>
              </a:rPr>
              <a:t>被变量的值替代，可以实际运行下面的代码进行体会！</a:t>
            </a:r>
          </a:p>
        </p:txBody>
      </p:sp>
      <p:sp>
        <p:nvSpPr>
          <p:cNvPr id="7" name="AutoShape 4">
            <a:extLst>
              <a:ext uri="{FF2B5EF4-FFF2-40B4-BE49-F238E27FC236}">
                <a16:creationId xmlns:a16="http://schemas.microsoft.com/office/drawing/2014/main" id="{5BC45CDE-888C-EF45-8BFA-20A8CF9AEEA1}"/>
              </a:ext>
            </a:extLst>
          </p:cNvPr>
          <p:cNvSpPr>
            <a:spLocks noChangeArrowheads="1"/>
          </p:cNvSpPr>
          <p:nvPr/>
        </p:nvSpPr>
        <p:spPr bwMode="auto">
          <a:xfrm>
            <a:off x="1972453" y="4072252"/>
            <a:ext cx="8247093" cy="2087562"/>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en-US" altLang="zh-CN" sz="1600" b="1" dirty="0">
                <a:solidFill>
                  <a:schemeClr val="accent2"/>
                </a:solidFill>
                <a:latin typeface="Times New Roman" panose="02020603050405020304" pitchFamily="18" charset="0"/>
                <a:ea typeface="Arial Unicode MS" panose="020B0604020202020204" pitchFamily="34" charset="-122"/>
                <a:cs typeface="Times New Roman" panose="02020603050405020304" pitchFamily="18" charset="0"/>
              </a:rPr>
              <a:t>&lt;?php</a:t>
            </a:r>
          </a:p>
          <a:p>
            <a:r>
              <a:rPr lang="en-US" altLang="zh-CN" sz="1600" b="1" dirty="0">
                <a:solidFill>
                  <a:schemeClr val="accent2"/>
                </a:solidFill>
                <a:latin typeface="Times New Roman" panose="02020603050405020304" pitchFamily="18" charset="0"/>
                <a:ea typeface="Arial Unicode MS" panose="020B0604020202020204" pitchFamily="34" charset="-122"/>
                <a:cs typeface="Times New Roman" panose="02020603050405020304" pitchFamily="18" charset="0"/>
              </a:rPr>
              <a:t>   </a:t>
            </a:r>
            <a:r>
              <a:rPr lang="en-US" altLang="zh-CN"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echo ‘</a:t>
            </a:r>
            <a:r>
              <a:rPr lang="en-US" altLang="zh-CN" dirty="0">
                <a:solidFill>
                  <a:srgbClr val="FF00FF"/>
                </a:solidFill>
                <a:latin typeface="Times New Roman" panose="02020603050405020304" pitchFamily="18" charset="0"/>
                <a:ea typeface="Arial Unicode MS" panose="020B0604020202020204" pitchFamily="34" charset="-122"/>
                <a:cs typeface="Times New Roman" panose="02020603050405020304" pitchFamily="18" charset="0"/>
              </a:rPr>
              <a:t>this is a simple string</a:t>
            </a:r>
            <a:r>
              <a:rPr lang="en-US" altLang="zh-CN"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a:t>
            </a:r>
            <a:r>
              <a:rPr lang="en-US" altLang="zh-CN"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a:t>
            </a:r>
            <a:r>
              <a:rPr lang="zh-CN" altLang="en-US"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输出：</a:t>
            </a:r>
            <a:r>
              <a:rPr lang="en-US" altLang="zh-CN"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this is a simple string</a:t>
            </a:r>
            <a:endParaRPr lang="zh-CN" altLang="en-US"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endParaRPr>
          </a:p>
          <a:p>
            <a:r>
              <a:rPr lang="en-US" altLang="zh-CN"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echo ‘</a:t>
            </a:r>
            <a:r>
              <a:rPr lang="en-US" altLang="zh-CN" dirty="0">
                <a:solidFill>
                  <a:srgbClr val="FF00FF"/>
                </a:solidFill>
                <a:latin typeface="Times New Roman" panose="02020603050405020304" pitchFamily="18" charset="0"/>
                <a:ea typeface="Arial Unicode MS" panose="020B0604020202020204" pitchFamily="34" charset="-122"/>
                <a:cs typeface="Times New Roman" panose="02020603050405020304" pitchFamily="18" charset="0"/>
              </a:rPr>
              <a:t>this is a \’simple\‘ string</a:t>
            </a:r>
            <a:r>
              <a:rPr lang="en-US" altLang="zh-CN"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a:t>
            </a:r>
            <a:r>
              <a:rPr lang="en-US" altLang="zh-CN"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a:t>
            </a:r>
            <a:r>
              <a:rPr lang="zh-CN" altLang="en-US"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输出：</a:t>
            </a:r>
            <a:r>
              <a:rPr lang="en-US" altLang="zh-CN"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this is a 'simple' string</a:t>
            </a:r>
            <a:endParaRPr lang="zh-CN" altLang="en-US"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endParaRPr>
          </a:p>
          <a:p>
            <a:r>
              <a:rPr lang="en-US" altLang="zh-CN"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echo ‘</a:t>
            </a:r>
            <a:r>
              <a:rPr lang="en-US" altLang="zh-CN" dirty="0">
                <a:solidFill>
                  <a:srgbClr val="FF00FF"/>
                </a:solidFill>
                <a:latin typeface="Times New Roman" panose="02020603050405020304" pitchFamily="18" charset="0"/>
                <a:ea typeface="Arial Unicode MS" panose="020B0604020202020204" pitchFamily="34" charset="-122"/>
                <a:cs typeface="Times New Roman" panose="02020603050405020304" pitchFamily="18" charset="0"/>
              </a:rPr>
              <a:t>this \n is \r a \t simple string\\</a:t>
            </a:r>
            <a:r>
              <a:rPr lang="en-US" altLang="zh-CN"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a:t>
            </a:r>
            <a:r>
              <a:rPr lang="en-US" altLang="zh-CN"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a:t>
            </a:r>
            <a:r>
              <a:rPr lang="zh-CN" altLang="en-US"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输出：</a:t>
            </a:r>
            <a:r>
              <a:rPr lang="en-US" altLang="zh-CN"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this \n is \r a \t simple string\</a:t>
            </a:r>
            <a:endParaRPr lang="zh-CN" altLang="en-US"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endParaRPr>
          </a:p>
          <a:p>
            <a:r>
              <a:rPr lang="en-US" altLang="zh-CN"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$str = </a:t>
            </a:r>
            <a:r>
              <a:rPr lang="en-US" altLang="zh-CN" dirty="0">
                <a:solidFill>
                  <a:srgbClr val="FF00FF"/>
                </a:solidFill>
                <a:latin typeface="Times New Roman" panose="02020603050405020304" pitchFamily="18" charset="0"/>
                <a:ea typeface="Arial Unicode MS" panose="020B0604020202020204" pitchFamily="34" charset="-122"/>
                <a:cs typeface="Times New Roman" panose="02020603050405020304" pitchFamily="18" charset="0"/>
              </a:rPr>
              <a:t>100</a:t>
            </a:r>
            <a:r>
              <a:rPr lang="en-US" altLang="zh-CN"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a:t>
            </a:r>
          </a:p>
          <a:p>
            <a:r>
              <a:rPr lang="en-US" altLang="zh-CN"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echo </a:t>
            </a:r>
            <a:r>
              <a:rPr lang="en-US" altLang="zh-CN" dirty="0">
                <a:solidFill>
                  <a:srgbClr val="FF00FF"/>
                </a:solidFill>
                <a:latin typeface="Times New Roman" panose="02020603050405020304" pitchFamily="18" charset="0"/>
                <a:ea typeface="Arial Unicode MS" panose="020B0604020202020204" pitchFamily="34" charset="-122"/>
                <a:cs typeface="Times New Roman" panose="02020603050405020304" pitchFamily="18" charset="0"/>
              </a:rPr>
              <a:t>‘this is a simple $str string</a:t>
            </a:r>
            <a:r>
              <a:rPr lang="en-US" altLang="zh-CN"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a:t>
            </a:r>
            <a:r>
              <a:rPr lang="en-US" altLang="zh-CN"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a:t>
            </a:r>
            <a:r>
              <a:rPr lang="zh-CN" altLang="en-US"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输出：</a:t>
            </a:r>
            <a:r>
              <a:rPr lang="en-US" altLang="zh-CN"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rPr>
              <a:t>this is a simple $str string</a:t>
            </a:r>
            <a:endParaRPr lang="zh-CN" altLang="en-US" dirty="0">
              <a:solidFill>
                <a:srgbClr val="0099CC"/>
              </a:solidFill>
              <a:latin typeface="Times New Roman" panose="02020603050405020304" pitchFamily="18" charset="0"/>
              <a:ea typeface="Arial Unicode MS" panose="020B0604020202020204" pitchFamily="34" charset="-122"/>
              <a:cs typeface="Times New Roman" panose="02020603050405020304" pitchFamily="18" charset="0"/>
            </a:endParaRPr>
          </a:p>
          <a:p>
            <a:r>
              <a:rPr lang="en-US" altLang="zh-CN" sz="1600" b="1" dirty="0">
                <a:solidFill>
                  <a:schemeClr val="accent2"/>
                </a:solidFill>
                <a:latin typeface="Times New Roman" panose="02020603050405020304" pitchFamily="18" charset="0"/>
                <a:ea typeface="Arial Unicode MS" panose="020B0604020202020204" pitchFamily="34" charset="-122"/>
                <a:cs typeface="Times New Roman" panose="02020603050405020304" pitchFamily="18" charset="0"/>
              </a:rPr>
              <a:t>?&gt;</a:t>
            </a:r>
          </a:p>
        </p:txBody>
      </p:sp>
    </p:spTree>
    <p:extLst>
      <p:ext uri="{BB962C8B-B14F-4D97-AF65-F5344CB8AC3E}">
        <p14:creationId xmlns:p14="http://schemas.microsoft.com/office/powerpoint/2010/main" val="29544176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31</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8.5 </a:t>
            </a:r>
            <a:r>
              <a:rPr lang="zh-CN" altLang="en-US" sz="4400" dirty="0">
                <a:solidFill>
                  <a:schemeClr val="bg1"/>
                </a:solidFill>
                <a:latin typeface="Microsoft YaHei" panose="020B0503020204020204" pitchFamily="34" charset="-122"/>
                <a:ea typeface="Microsoft YaHei" panose="020B0503020204020204" pitchFamily="34" charset="-122"/>
                <a:cs typeface="+mj-cs"/>
              </a:rPr>
              <a:t>字符串</a:t>
            </a:r>
            <a:r>
              <a:rPr lang="en-US" altLang="zh-CN" sz="4400" dirty="0">
                <a:solidFill>
                  <a:schemeClr val="bg1"/>
                </a:solidFill>
                <a:latin typeface="Microsoft YaHei" panose="020B0503020204020204" pitchFamily="34" charset="-122"/>
                <a:ea typeface="Microsoft YaHei" panose="020B0503020204020204" pitchFamily="34" charset="-122"/>
                <a:cs typeface="+mj-cs"/>
              </a:rPr>
              <a:t>(String)</a:t>
            </a:r>
            <a:endParaRPr lang="zh-CN" altLang="en-US" sz="4400" dirty="0">
              <a:solidFill>
                <a:schemeClr val="bg1"/>
              </a:solidFill>
              <a:latin typeface="Microsoft YaHei" panose="020B0503020204020204" pitchFamily="34" charset="-122"/>
              <a:ea typeface="Microsoft YaHei" panose="020B0503020204020204" pitchFamily="34" charset="-122"/>
              <a:cs typeface="+mj-cs"/>
            </a:endParaRPr>
          </a:p>
        </p:txBody>
      </p:sp>
      <p:graphicFrame>
        <p:nvGraphicFramePr>
          <p:cNvPr id="6" name="Group 61">
            <a:extLst>
              <a:ext uri="{FF2B5EF4-FFF2-40B4-BE49-F238E27FC236}">
                <a16:creationId xmlns:a16="http://schemas.microsoft.com/office/drawing/2014/main" id="{F0142745-3B7E-7F43-9A6B-27B4C59BA431}"/>
              </a:ext>
            </a:extLst>
          </p:cNvPr>
          <p:cNvGraphicFramePr>
            <a:graphicFrameLocks/>
          </p:cNvGraphicFramePr>
          <p:nvPr>
            <p:extLst>
              <p:ext uri="{D42A27DB-BD31-4B8C-83A1-F6EECF244321}">
                <p14:modId xmlns:p14="http://schemas.microsoft.com/office/powerpoint/2010/main" val="4142552197"/>
              </p:ext>
            </p:extLst>
          </p:nvPr>
        </p:nvGraphicFramePr>
        <p:xfrm>
          <a:off x="1843087" y="2401925"/>
          <a:ext cx="8505825" cy="3333489"/>
        </p:xfrm>
        <a:graphic>
          <a:graphicData uri="http://schemas.openxmlformats.org/drawingml/2006/table">
            <a:tbl>
              <a:tblPr>
                <a:tableStyleId>{5DA37D80-6434-44D0-A028-1B22A696006F}</a:tableStyleId>
              </a:tblPr>
              <a:tblGrid>
                <a:gridCol w="2384552">
                  <a:extLst>
                    <a:ext uri="{9D8B030D-6E8A-4147-A177-3AD203B41FA5}">
                      <a16:colId xmlns:a16="http://schemas.microsoft.com/office/drawing/2014/main" val="20000"/>
                    </a:ext>
                  </a:extLst>
                </a:gridCol>
                <a:gridCol w="6121273">
                  <a:extLst>
                    <a:ext uri="{9D8B030D-6E8A-4147-A177-3AD203B41FA5}">
                      <a16:colId xmlns:a16="http://schemas.microsoft.com/office/drawing/2014/main" val="20001"/>
                    </a:ext>
                  </a:extLst>
                </a:gridCol>
              </a:tblGrid>
              <a:tr h="387350">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序列</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含义</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extLst>
                  <a:ext uri="{0D108BD9-81ED-4DB2-BD59-A6C34878D82A}">
                    <a16:rowId xmlns:a16="http://schemas.microsoft.com/office/drawing/2014/main" val="10000"/>
                  </a:ext>
                </a:extLst>
              </a:tr>
              <a:tr h="38576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\n</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换行（</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LF </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或 </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ASCII </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字符 </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0x0A</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10</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extLst>
                  <a:ext uri="{0D108BD9-81ED-4DB2-BD59-A6C34878D82A}">
                    <a16:rowId xmlns:a16="http://schemas.microsoft.com/office/drawing/2014/main" val="10001"/>
                  </a:ext>
                </a:extLst>
              </a:tr>
              <a:tr h="3651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\r </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回车（</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CR </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或 </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ASCII </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字符 </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0x0D</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13</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extLst>
                  <a:ext uri="{0D108BD9-81ED-4DB2-BD59-A6C34878D82A}">
                    <a16:rowId xmlns:a16="http://schemas.microsoft.com/office/drawing/2014/main" val="10002"/>
                  </a:ext>
                </a:extLst>
              </a:tr>
              <a:tr h="3651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 </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水平制表符（</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HT </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或 </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ASCII </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字符 </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0x09</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9</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extLst>
                  <a:ext uri="{0D108BD9-81ED-4DB2-BD59-A6C34878D82A}">
                    <a16:rowId xmlns:a16="http://schemas.microsoft.com/office/drawing/2014/main" val="10003"/>
                  </a:ext>
                </a:extLst>
              </a:tr>
              <a:tr h="3651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反斜线 </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extLst>
                  <a:ext uri="{0D108BD9-81ED-4DB2-BD59-A6C34878D82A}">
                    <a16:rowId xmlns:a16="http://schemas.microsoft.com/office/drawing/2014/main" val="10004"/>
                  </a:ext>
                </a:extLst>
              </a:tr>
              <a:tr h="3651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美元符号 </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extLst>
                  <a:ext uri="{0D108BD9-81ED-4DB2-BD59-A6C34878D82A}">
                    <a16:rowId xmlns:a16="http://schemas.microsoft.com/office/drawing/2014/main" val="10005"/>
                  </a:ext>
                </a:extLst>
              </a:tr>
              <a:tr h="3651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双引号</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extLst>
                  <a:ext uri="{0D108BD9-81ED-4DB2-BD59-A6C34878D82A}">
                    <a16:rowId xmlns:a16="http://schemas.microsoft.com/office/drawing/2014/main" val="10006"/>
                  </a:ext>
                </a:extLst>
              </a:tr>
              <a:tr h="3651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\[0-7]{1,3}</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此正则表达式序列匹配一个用八进制符号表示的字符 </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extLst>
                  <a:ext uri="{0D108BD9-81ED-4DB2-BD59-A6C34878D82A}">
                    <a16:rowId xmlns:a16="http://schemas.microsoft.com/office/drawing/2014/main" val="10007"/>
                  </a:ext>
                </a:extLst>
              </a:tr>
              <a:tr h="3651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\x[0-9A-Fa-f]{1,2} </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此正则表达式序列匹配一个用十六进制符号表示的字符 </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499" marR="93499" marT="45724" marB="45724" horzOverflow="overflow"/>
                </a:tc>
                <a:extLst>
                  <a:ext uri="{0D108BD9-81ED-4DB2-BD59-A6C34878D82A}">
                    <a16:rowId xmlns:a16="http://schemas.microsoft.com/office/drawing/2014/main" val="10008"/>
                  </a:ext>
                </a:extLst>
              </a:tr>
            </a:tbl>
          </a:graphicData>
        </a:graphic>
      </p:graphicFrame>
      <p:sp>
        <p:nvSpPr>
          <p:cNvPr id="8" name="Rectangle 3">
            <a:extLst>
              <a:ext uri="{FF2B5EF4-FFF2-40B4-BE49-F238E27FC236}">
                <a16:creationId xmlns:a16="http://schemas.microsoft.com/office/drawing/2014/main" id="{DD947671-F59D-2A42-9CEF-A0FBEF8BA57F}"/>
              </a:ext>
            </a:extLst>
          </p:cNvPr>
          <p:cNvSpPr txBox="1">
            <a:spLocks noChangeArrowheads="1"/>
          </p:cNvSpPr>
          <p:nvPr/>
        </p:nvSpPr>
        <p:spPr>
          <a:xfrm>
            <a:off x="467544" y="837381"/>
            <a:ext cx="11079414" cy="2150367"/>
          </a:xfrm>
          <a:prstGeom prst="rect">
            <a:avLst/>
          </a:prstGeom>
        </p:spPr>
        <p:txBody>
          <a:bodyPr vert="horz" lIns="91440" tIns="45720" rIns="91440" bIns="45720" rtlCol="0">
            <a:normAutofit/>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zh-CN" altLang="en-US" sz="2000" dirty="0">
                <a:solidFill>
                  <a:srgbClr val="3333FF"/>
                </a:solidFill>
                <a:latin typeface="Times New Roman" panose="02020603050405020304" pitchFamily="18" charset="0"/>
                <a:ea typeface="微软雅黑" charset="0"/>
                <a:cs typeface="Times New Roman" panose="02020603050405020304" pitchFamily="18" charset="0"/>
              </a:rPr>
              <a:t>双引号：</a:t>
            </a:r>
            <a:r>
              <a:rPr lang="zh-CN" altLang="en-US" sz="2000" dirty="0">
                <a:latin typeface="Times New Roman" panose="02020603050405020304" pitchFamily="18" charset="0"/>
                <a:ea typeface="微软雅黑" charset="0"/>
                <a:cs typeface="Times New Roman" panose="02020603050405020304" pitchFamily="18" charset="0"/>
              </a:rPr>
              <a:t>如果用双引号（</a:t>
            </a:r>
            <a:r>
              <a:rPr lang="en-US" altLang="zh-CN" sz="2000" dirty="0">
                <a:latin typeface="Times New Roman" panose="02020603050405020304" pitchFamily="18" charset="0"/>
                <a:ea typeface="微软雅黑" charset="0"/>
                <a:cs typeface="Times New Roman" panose="02020603050405020304" pitchFamily="18" charset="0"/>
              </a:rPr>
              <a:t>"</a:t>
            </a:r>
            <a:r>
              <a:rPr lang="zh-CN" altLang="en-US" sz="2000" dirty="0">
                <a:latin typeface="Times New Roman" panose="02020603050405020304" pitchFamily="18" charset="0"/>
                <a:ea typeface="微软雅黑" charset="0"/>
                <a:cs typeface="Times New Roman" panose="02020603050405020304" pitchFamily="18" charset="0"/>
              </a:rPr>
              <a:t>）括起字符串，</a:t>
            </a:r>
            <a:r>
              <a:rPr lang="en-US" altLang="zh-CN" sz="2000" dirty="0">
                <a:latin typeface="Times New Roman" panose="02020603050405020304" pitchFamily="18" charset="0"/>
                <a:ea typeface="微软雅黑" charset="0"/>
                <a:cs typeface="Times New Roman" panose="02020603050405020304" pitchFamily="18" charset="0"/>
              </a:rPr>
              <a:t>PHP </a:t>
            </a:r>
            <a:r>
              <a:rPr lang="zh-CN" altLang="en-US" sz="2000" dirty="0">
                <a:latin typeface="Times New Roman" panose="02020603050405020304" pitchFamily="18" charset="0"/>
                <a:ea typeface="微软雅黑" charset="0"/>
                <a:cs typeface="Times New Roman" panose="02020603050405020304" pitchFamily="18" charset="0"/>
              </a:rPr>
              <a:t>懂得更多特殊字符的转义序列： </a:t>
            </a:r>
          </a:p>
          <a:p>
            <a:pPr>
              <a:lnSpc>
                <a:spcPct val="120000"/>
              </a:lnSpc>
            </a:pPr>
            <a:r>
              <a:rPr lang="zh-CN" altLang="en-US" sz="2000" dirty="0">
                <a:solidFill>
                  <a:srgbClr val="FF00FF"/>
                </a:solidFill>
                <a:latin typeface="Times New Roman" panose="02020603050405020304" pitchFamily="18" charset="0"/>
                <a:ea typeface="微软雅黑" charset="0"/>
                <a:cs typeface="Times New Roman" panose="02020603050405020304" pitchFamily="18" charset="0"/>
              </a:rPr>
              <a:t>注：双引号字符串最重要一点是其中的变量名会被变量值替代。</a:t>
            </a:r>
            <a:r>
              <a:rPr lang="zh-CN" altLang="en-US" sz="2000" dirty="0">
                <a:latin typeface="Times New Roman" panose="02020603050405020304" pitchFamily="18" charset="0"/>
                <a:ea typeface="微软雅黑" charset="0"/>
                <a:cs typeface="Times New Roman" panose="02020603050405020304" pitchFamily="18" charset="0"/>
              </a:rPr>
              <a:t>此外，如果试图转义任何其它字符，反斜线本身也会被显示出来！转义字符如下表所示：</a:t>
            </a:r>
            <a:endParaRPr lang="zh-CN" altLang="en-US" dirty="0">
              <a:latin typeface="Times New Roman" panose="02020603050405020304" pitchFamily="18" charset="0"/>
              <a:ea typeface="微软雅黑" charset="0"/>
              <a:cs typeface="Times New Roman" panose="02020603050405020304" pitchFamily="18" charset="0"/>
            </a:endParaRPr>
          </a:p>
        </p:txBody>
      </p:sp>
    </p:spTree>
    <p:extLst>
      <p:ext uri="{BB962C8B-B14F-4D97-AF65-F5344CB8AC3E}">
        <p14:creationId xmlns:p14="http://schemas.microsoft.com/office/powerpoint/2010/main" val="37951075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32</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8.5 </a:t>
            </a:r>
            <a:r>
              <a:rPr lang="zh-CN" altLang="en-US" sz="4400" dirty="0">
                <a:solidFill>
                  <a:schemeClr val="bg1"/>
                </a:solidFill>
                <a:latin typeface="Microsoft YaHei" panose="020B0503020204020204" pitchFamily="34" charset="-122"/>
                <a:ea typeface="Microsoft YaHei" panose="020B0503020204020204" pitchFamily="34" charset="-122"/>
                <a:cs typeface="+mj-cs"/>
              </a:rPr>
              <a:t>字符串</a:t>
            </a:r>
            <a:r>
              <a:rPr lang="en-US" altLang="zh-CN" sz="4400" dirty="0">
                <a:solidFill>
                  <a:schemeClr val="bg1"/>
                </a:solidFill>
                <a:latin typeface="Microsoft YaHei" panose="020B0503020204020204" pitchFamily="34" charset="-122"/>
                <a:ea typeface="Microsoft YaHei" panose="020B0503020204020204" pitchFamily="34" charset="-122"/>
                <a:cs typeface="+mj-cs"/>
              </a:rPr>
              <a:t>(String)</a:t>
            </a:r>
            <a:endParaRPr lang="zh-CN" altLang="en-US" sz="4400" dirty="0">
              <a:solidFill>
                <a:schemeClr val="bg1"/>
              </a:solidFill>
              <a:latin typeface="Microsoft YaHei" panose="020B0503020204020204" pitchFamily="34" charset="-122"/>
              <a:ea typeface="Microsoft YaHei" panose="020B0503020204020204" pitchFamily="34" charset="-122"/>
              <a:cs typeface="+mj-cs"/>
            </a:endParaRPr>
          </a:p>
        </p:txBody>
      </p:sp>
      <p:sp>
        <p:nvSpPr>
          <p:cNvPr id="13" name="Rectangle 3">
            <a:extLst>
              <a:ext uri="{FF2B5EF4-FFF2-40B4-BE49-F238E27FC236}">
                <a16:creationId xmlns:a16="http://schemas.microsoft.com/office/drawing/2014/main" id="{6F4A668C-F497-0A4C-AEAB-1AA652377780}"/>
              </a:ext>
            </a:extLst>
          </p:cNvPr>
          <p:cNvSpPr txBox="1">
            <a:spLocks noChangeArrowheads="1"/>
          </p:cNvSpPr>
          <p:nvPr/>
        </p:nvSpPr>
        <p:spPr>
          <a:xfrm>
            <a:off x="468312" y="980660"/>
            <a:ext cx="8218487" cy="514550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zh-CN" altLang="en-US" dirty="0">
                <a:latin typeface="微软雅黑" charset="0"/>
                <a:ea typeface="微软雅黑" charset="0"/>
              </a:rPr>
              <a:t>示例：</a:t>
            </a:r>
          </a:p>
        </p:txBody>
      </p:sp>
      <p:sp>
        <p:nvSpPr>
          <p:cNvPr id="14" name="AutoShape 4">
            <a:extLst>
              <a:ext uri="{FF2B5EF4-FFF2-40B4-BE49-F238E27FC236}">
                <a16:creationId xmlns:a16="http://schemas.microsoft.com/office/drawing/2014/main" id="{C5A41499-2D34-874E-BB0F-6996A87CECCF}"/>
              </a:ext>
            </a:extLst>
          </p:cNvPr>
          <p:cNvSpPr>
            <a:spLocks noChangeArrowheads="1"/>
          </p:cNvSpPr>
          <p:nvPr/>
        </p:nvSpPr>
        <p:spPr bwMode="auto">
          <a:xfrm>
            <a:off x="468313" y="1628775"/>
            <a:ext cx="8137525" cy="3240088"/>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en-US" altLang="zh-CN" sz="1600"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&lt;?</a:t>
            </a:r>
            <a:r>
              <a:rPr lang="en-US" altLang="zh-CN" sz="1600" dirty="0" err="1">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php</a:t>
            </a:r>
            <a:endParaRPr lang="en-US" altLang="zh-CN" sz="1600"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endParaRPr>
          </a:p>
          <a:p>
            <a:r>
              <a:rPr lang="en-US" altLang="zh-CN" sz="1600"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$beer</a:t>
            </a:r>
            <a:r>
              <a:rPr lang="zh-CN" altLang="en-US"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Heineken</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a:t>
            </a:r>
          </a:p>
          <a:p>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echo "$beer</a:t>
            </a:r>
            <a:r>
              <a:rPr lang="en-US" altLang="en-US"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s taste is great \n</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输出：</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Heineken's taste is great</a:t>
            </a:r>
          </a:p>
          <a:p>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p>
          <a:p>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echo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He drank some</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$beers \n";	 //</a:t>
            </a:r>
            <a:r>
              <a:rPr lang="zh-CN" altLang="en-US"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输出：</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He drank some </a:t>
            </a:r>
          </a:p>
          <a:p>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p>
          <a:p>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echo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He drank some</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beer</a:t>
            </a:r>
            <a:r>
              <a:rPr lang="en-US" altLang="zh-CN"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s \n</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输出：</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He drank some Heinekens</a:t>
            </a:r>
          </a:p>
          <a:p>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p>
          <a:p>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echo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He drank some</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$beer</a:t>
            </a:r>
            <a:r>
              <a:rPr lang="en-US" altLang="zh-CN"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s \n</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输出：</a:t>
            </a:r>
            <a:r>
              <a:rPr lang="en-US" altLang="zh-CN" dirty="0">
                <a:solidFill>
                  <a:srgbClr val="009900"/>
                </a:solidFill>
                <a:latin typeface="Times New Roman" panose="02020603050405020304" pitchFamily="18" charset="0"/>
                <a:ea typeface="Microsoft YaHei" panose="020B0503020204020204" pitchFamily="34" charset="-122"/>
                <a:cs typeface="Times New Roman" panose="02020603050405020304" pitchFamily="18" charset="0"/>
              </a:rPr>
              <a:t>He drank some Heinekens</a:t>
            </a:r>
          </a:p>
          <a:p>
            <a:r>
              <a:rPr lang="en-US" altLang="zh-CN" sz="1600"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?&gt;</a:t>
            </a:r>
          </a:p>
        </p:txBody>
      </p:sp>
      <p:sp>
        <p:nvSpPr>
          <p:cNvPr id="15" name="AutoShape 5">
            <a:extLst>
              <a:ext uri="{FF2B5EF4-FFF2-40B4-BE49-F238E27FC236}">
                <a16:creationId xmlns:a16="http://schemas.microsoft.com/office/drawing/2014/main" id="{4FF4F8F2-DEC5-004E-A15F-674CF6BAFDC5}"/>
              </a:ext>
            </a:extLst>
          </p:cNvPr>
          <p:cNvSpPr>
            <a:spLocks noChangeArrowheads="1"/>
          </p:cNvSpPr>
          <p:nvPr/>
        </p:nvSpPr>
        <p:spPr bwMode="auto">
          <a:xfrm>
            <a:off x="4211638" y="4652963"/>
            <a:ext cx="2376487" cy="936625"/>
          </a:xfrm>
          <a:prstGeom prst="wedgeRoundRectCallout">
            <a:avLst>
              <a:gd name="adj1" fmla="val -66032"/>
              <a:gd name="adj2" fmla="val -75764"/>
              <a:gd name="adj3" fmla="val 16667"/>
            </a:avLst>
          </a:prstGeom>
          <a:gradFill rotWithShape="1">
            <a:gsLst>
              <a:gs pos="0">
                <a:srgbClr val="FFFF99"/>
              </a:gs>
              <a:gs pos="100000">
                <a:srgbClr val="FFFFFF"/>
              </a:gs>
            </a:gsLst>
            <a:lin ang="5400000" scaled="1"/>
          </a:gradFill>
          <a:ln w="9525">
            <a:solidFill>
              <a:srgbClr val="FF6600"/>
            </a:solidFill>
            <a:miter lim="800000"/>
          </a:ln>
        </p:spPr>
        <p:txBody>
          <a:bodyPr/>
          <a:lstStyle/>
          <a:p>
            <a:pPr algn="ctr"/>
            <a:r>
              <a:rPr lang="zh-CN" altLang="en-US" sz="1600" dirty="0">
                <a:latin typeface="Times New Roman" panose="02020603050405020304" pitchFamily="18" charset="0"/>
                <a:ea typeface="Microsoft YaHei" panose="020B0503020204020204" pitchFamily="34" charset="-122"/>
                <a:cs typeface="Times New Roman" panose="02020603050405020304" pitchFamily="18" charset="0"/>
              </a:rPr>
              <a:t>使用</a:t>
            </a:r>
            <a:r>
              <a:rPr lang="en-US" altLang="zh-CN" sz="1600" dirty="0">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sz="1600" dirty="0">
                <a:latin typeface="Times New Roman" panose="02020603050405020304" pitchFamily="18" charset="0"/>
                <a:ea typeface="Microsoft YaHei" panose="020B0503020204020204" pitchFamily="34" charset="-122"/>
                <a:cs typeface="Times New Roman" panose="02020603050405020304" pitchFamily="18" charset="0"/>
              </a:rPr>
              <a:t>包含起来，就可以将变量分离出来。</a:t>
            </a:r>
          </a:p>
          <a:p>
            <a:pPr algn="ctr"/>
            <a:r>
              <a:rPr lang="zh-CN" altLang="en-US" sz="1600" dirty="0">
                <a:latin typeface="Times New Roman" panose="02020603050405020304" pitchFamily="18" charset="0"/>
                <a:ea typeface="Microsoft YaHei" panose="020B0503020204020204" pitchFamily="34" charset="-122"/>
                <a:cs typeface="Times New Roman" panose="02020603050405020304" pitchFamily="18" charset="0"/>
              </a:rPr>
              <a:t>最后这两种都可以</a:t>
            </a:r>
            <a:endParaRPr lang="zh-CN" altLang="en-US" dirty="0">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6" name="AutoShape 6">
            <a:extLst>
              <a:ext uri="{FF2B5EF4-FFF2-40B4-BE49-F238E27FC236}">
                <a16:creationId xmlns:a16="http://schemas.microsoft.com/office/drawing/2014/main" id="{ACA0CCC5-9B18-9640-BE9D-835FC2DDD84E}"/>
              </a:ext>
            </a:extLst>
          </p:cNvPr>
          <p:cNvSpPr>
            <a:spLocks noChangeArrowheads="1"/>
          </p:cNvSpPr>
          <p:nvPr/>
        </p:nvSpPr>
        <p:spPr bwMode="auto">
          <a:xfrm>
            <a:off x="3995738" y="1773238"/>
            <a:ext cx="2305050" cy="358775"/>
          </a:xfrm>
          <a:prstGeom prst="wedgeRoundRectCallout">
            <a:avLst>
              <a:gd name="adj1" fmla="val -61019"/>
              <a:gd name="adj2" fmla="val 297787"/>
              <a:gd name="adj3" fmla="val 16667"/>
            </a:avLst>
          </a:prstGeom>
          <a:gradFill rotWithShape="1">
            <a:gsLst>
              <a:gs pos="0">
                <a:srgbClr val="FFFF99"/>
              </a:gs>
              <a:gs pos="100000">
                <a:srgbClr val="FFFFFF"/>
              </a:gs>
            </a:gsLst>
            <a:lin ang="5400000" scaled="1"/>
          </a:gradFill>
          <a:ln w="9525">
            <a:solidFill>
              <a:srgbClr val="FF6600"/>
            </a:solidFill>
            <a:miter lim="800000"/>
          </a:ln>
        </p:spPr>
        <p:txBody>
          <a:bodyPr/>
          <a:lstStyle/>
          <a:p>
            <a:pPr algn="ctr"/>
            <a:r>
              <a:rPr lang="zh-CN" altLang="en-US" sz="1600" dirty="0">
                <a:latin typeface="Times New Roman" panose="02020603050405020304" pitchFamily="18" charset="0"/>
                <a:ea typeface="Microsoft YaHei" panose="020B0503020204020204" pitchFamily="34" charset="-122"/>
                <a:cs typeface="Times New Roman" panose="02020603050405020304" pitchFamily="18" charset="0"/>
              </a:rPr>
              <a:t>没有</a:t>
            </a:r>
            <a:r>
              <a:rPr lang="en-US" altLang="zh-CN" sz="1600" dirty="0">
                <a:latin typeface="Times New Roman" panose="02020603050405020304" pitchFamily="18" charset="0"/>
                <a:ea typeface="Microsoft YaHei" panose="020B0503020204020204" pitchFamily="34" charset="-122"/>
                <a:cs typeface="Times New Roman" panose="02020603050405020304" pitchFamily="18" charset="0"/>
              </a:rPr>
              <a:t>$beers</a:t>
            </a:r>
            <a:r>
              <a:rPr lang="zh-CN" altLang="en-US" sz="1600" dirty="0">
                <a:latin typeface="Times New Roman" panose="02020603050405020304" pitchFamily="18" charset="0"/>
                <a:ea typeface="Microsoft YaHei" panose="020B0503020204020204" pitchFamily="34" charset="-122"/>
                <a:cs typeface="Times New Roman" panose="02020603050405020304" pitchFamily="18" charset="0"/>
              </a:rPr>
              <a:t>这个变量</a:t>
            </a:r>
            <a:endParaRPr lang="zh-CN" altLang="en-US" dirty="0">
              <a:latin typeface="Times New Roman" panose="02020603050405020304" pitchFamily="18" charset="0"/>
              <a:ea typeface="Microsoft YaHei"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887861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dissolv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16" grpId="0" bldLvl="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33</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8.6 </a:t>
            </a:r>
            <a:r>
              <a:rPr lang="zh-CN" altLang="en-US" sz="4400" dirty="0">
                <a:solidFill>
                  <a:schemeClr val="bg1"/>
                </a:solidFill>
                <a:latin typeface="Microsoft YaHei" panose="020B0503020204020204" pitchFamily="34" charset="-122"/>
                <a:ea typeface="Microsoft YaHei" panose="020B0503020204020204" pitchFamily="34" charset="-122"/>
                <a:cs typeface="+mj-cs"/>
              </a:rPr>
              <a:t>数组</a:t>
            </a:r>
            <a:r>
              <a:rPr lang="en-US" altLang="zh-CN" sz="4400" dirty="0">
                <a:solidFill>
                  <a:schemeClr val="bg1"/>
                </a:solidFill>
                <a:latin typeface="Microsoft YaHei" panose="020B0503020204020204" pitchFamily="34" charset="-122"/>
                <a:ea typeface="Microsoft YaHei" panose="020B0503020204020204" pitchFamily="34" charset="-122"/>
                <a:cs typeface="+mj-cs"/>
              </a:rPr>
              <a:t>(Array)</a:t>
            </a:r>
            <a:endParaRPr lang="zh-CN" altLang="en-US" sz="4400" dirty="0">
              <a:solidFill>
                <a:schemeClr val="bg1"/>
              </a:solidFill>
              <a:latin typeface="Microsoft YaHei" panose="020B0503020204020204" pitchFamily="34" charset="-122"/>
              <a:ea typeface="Microsoft YaHei" panose="020B0503020204020204" pitchFamily="34" charset="-122"/>
              <a:cs typeface="+mj-cs"/>
            </a:endParaRPr>
          </a:p>
        </p:txBody>
      </p:sp>
      <p:sp>
        <p:nvSpPr>
          <p:cNvPr id="8" name="Rectangle 3">
            <a:extLst>
              <a:ext uri="{FF2B5EF4-FFF2-40B4-BE49-F238E27FC236}">
                <a16:creationId xmlns:a16="http://schemas.microsoft.com/office/drawing/2014/main" id="{0D73628B-C046-C041-9172-4C4DE03AF50B}"/>
              </a:ext>
            </a:extLst>
          </p:cNvPr>
          <p:cNvSpPr txBox="1">
            <a:spLocks noChangeArrowheads="1"/>
          </p:cNvSpPr>
          <p:nvPr/>
        </p:nvSpPr>
        <p:spPr>
          <a:xfrm>
            <a:off x="457200" y="976060"/>
            <a:ext cx="11004698"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ts val="3000"/>
              </a:lnSpc>
              <a:buFont typeface="Wingdings" pitchFamily="2" charset="2"/>
              <a:buChar char="Ø"/>
            </a:pP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PHP </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中的数组实际上是一个有序图。图是一种把 </a:t>
            </a:r>
            <a:r>
              <a:rPr lang="en-US" altLang="zh-CN" sz="2200" i="1" dirty="0">
                <a:latin typeface="Times New Roman" panose="02020603050405020304" pitchFamily="18" charset="0"/>
                <a:ea typeface="微软雅黑" panose="020B0503020204020204" pitchFamily="34" charset="-122"/>
                <a:cs typeface="Times New Roman" panose="02020603050405020304" pitchFamily="18" charset="0"/>
              </a:rPr>
              <a:t>values</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映射到 </a:t>
            </a:r>
            <a:r>
              <a:rPr lang="en-US" altLang="zh-CN" sz="2200" i="1" dirty="0">
                <a:latin typeface="Times New Roman" panose="02020603050405020304" pitchFamily="18" charset="0"/>
                <a:ea typeface="微软雅黑" panose="020B0503020204020204" pitchFamily="34" charset="-122"/>
                <a:cs typeface="Times New Roman" panose="02020603050405020304" pitchFamily="18" charset="0"/>
              </a:rPr>
              <a:t>keys</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的类型。此类型在很多方面做了优化，因此可以把它当成真正的数组来使用，或列表（矢量），散列表（是图的一种实现），字典，集合，栈，队列以及更多可能性。因为可以用另一个 </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PHP </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数组作为值，也可以很 容易地模拟树。本书将用一章介绍数组的声明与使用，这里仅作简要说明。 </a:t>
            </a:r>
          </a:p>
          <a:p>
            <a:pPr marL="342900" indent="-342900" algn="l">
              <a:lnSpc>
                <a:spcPts val="3000"/>
              </a:lnSpc>
              <a:buFont typeface="Wingdings" pitchFamily="2" charset="2"/>
              <a:buChar char="Ø"/>
            </a:pP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中可以使用多种方式构建一个数组，在这里我们只用</a:t>
            </a:r>
            <a:r>
              <a:rPr lang="en-US" altLang="zh-CN" sz="2200" dirty="0">
                <a:solidFill>
                  <a:srgbClr val="FF00FF"/>
                </a:solidFill>
                <a:latin typeface="Times New Roman" panose="02020603050405020304" pitchFamily="18" charset="0"/>
                <a:ea typeface="微软雅黑" panose="020B0503020204020204" pitchFamily="34" charset="-122"/>
                <a:cs typeface="Times New Roman" panose="02020603050405020304" pitchFamily="18" charset="0"/>
              </a:rPr>
              <a:t>array()</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语言结构来新建一个</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array</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。它接受一定数量用逗号分隔的 </a:t>
            </a:r>
            <a:r>
              <a:rPr lang="en-US" altLang="zh-CN" sz="2200" i="1" dirty="0">
                <a:latin typeface="Times New Roman" panose="02020603050405020304" pitchFamily="18" charset="0"/>
                <a:ea typeface="微软雅黑" panose="020B0503020204020204" pitchFamily="34" charset="-122"/>
                <a:cs typeface="Times New Roman" panose="02020603050405020304" pitchFamily="18" charset="0"/>
              </a:rPr>
              <a:t>key =&gt; value</a:t>
            </a:r>
            <a:r>
              <a:rPr lang="en-US" altLang="zh-CN" sz="2200"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dirty="0">
                <a:latin typeface="Times New Roman" panose="02020603050405020304" pitchFamily="18" charset="0"/>
                <a:ea typeface="微软雅黑" panose="020B0503020204020204" pitchFamily="34" charset="-122"/>
                <a:cs typeface="Times New Roman" panose="02020603050405020304" pitchFamily="18" charset="0"/>
              </a:rPr>
              <a:t>参数对。 </a:t>
            </a:r>
          </a:p>
        </p:txBody>
      </p:sp>
      <p:sp>
        <p:nvSpPr>
          <p:cNvPr id="10" name="AutoShape 4">
            <a:extLst>
              <a:ext uri="{FF2B5EF4-FFF2-40B4-BE49-F238E27FC236}">
                <a16:creationId xmlns:a16="http://schemas.microsoft.com/office/drawing/2014/main" id="{C2E1A088-E1B4-144A-8665-3DCD1B5C4F23}"/>
              </a:ext>
            </a:extLst>
          </p:cNvPr>
          <p:cNvSpPr>
            <a:spLocks noChangeArrowheads="1"/>
          </p:cNvSpPr>
          <p:nvPr/>
        </p:nvSpPr>
        <p:spPr bwMode="auto">
          <a:xfrm>
            <a:off x="2347109" y="4139058"/>
            <a:ext cx="3744912" cy="1584325"/>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zh-CN" altLang="en-US" dirty="0">
                <a:solidFill>
                  <a:srgbClr val="3333FF"/>
                </a:solidFill>
                <a:latin typeface="Times New Roman" panose="02020603050405020304" pitchFamily="18" charset="0"/>
                <a:ea typeface="Microsoft YaHei" panose="020B0503020204020204" pitchFamily="34" charset="-122"/>
                <a:cs typeface="Times New Roman" panose="02020603050405020304" pitchFamily="18" charset="0"/>
              </a:rPr>
              <a:t>语法结构：</a:t>
            </a:r>
          </a:p>
          <a:p>
            <a:pPr>
              <a:lnSpc>
                <a:spcPct val="120000"/>
              </a:lnSpc>
            </a:pP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solidFill>
                  <a:srgbClr val="FF00FF"/>
                </a:solidFill>
                <a:latin typeface="Times New Roman" panose="02020603050405020304" pitchFamily="18" charset="0"/>
                <a:ea typeface="Microsoft YaHei" panose="020B0503020204020204" pitchFamily="34" charset="-122"/>
                <a:cs typeface="Times New Roman" panose="02020603050405020304" pitchFamily="18" charset="0"/>
              </a:rPr>
              <a:t>array( [key =&gt;] value , ... )</a:t>
            </a:r>
          </a:p>
          <a:p>
            <a:pPr>
              <a:lnSpc>
                <a:spcPct val="120000"/>
              </a:lnSpc>
            </a:pP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 key </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可以是</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integer</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或者</a:t>
            </a: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string</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类型</a:t>
            </a:r>
          </a:p>
          <a:p>
            <a:pPr>
              <a:lnSpc>
                <a:spcPct val="120000"/>
              </a:lnSpc>
            </a:pPr>
            <a:r>
              <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 value </a:t>
            </a:r>
            <a:r>
              <a:rPr lang="zh-CN" altLang="en-US"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rPr>
              <a:t>可以是任何值 </a:t>
            </a:r>
            <a:endParaRPr lang="en-US" altLang="zh-CN" dirty="0">
              <a:solidFill>
                <a:srgbClr val="0099CC"/>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1" name="AutoShape 6">
            <a:extLst>
              <a:ext uri="{FF2B5EF4-FFF2-40B4-BE49-F238E27FC236}">
                <a16:creationId xmlns:a16="http://schemas.microsoft.com/office/drawing/2014/main" id="{7180FCE4-DBAA-AE45-9A00-ADB865996190}"/>
              </a:ext>
            </a:extLst>
          </p:cNvPr>
          <p:cNvSpPr>
            <a:spLocks noChangeArrowheads="1"/>
          </p:cNvSpPr>
          <p:nvPr/>
        </p:nvSpPr>
        <p:spPr bwMode="auto">
          <a:xfrm>
            <a:off x="6563537" y="4139058"/>
            <a:ext cx="3744913" cy="1584325"/>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en-US" altLang="zh-CN" b="1" dirty="0">
                <a:solidFill>
                  <a:srgbClr val="3333FF"/>
                </a:solidFill>
                <a:latin typeface="Times New Roman" panose="02020603050405020304" pitchFamily="18" charset="0"/>
                <a:ea typeface="Arial Unicode MS" panose="020B0604020202020204" pitchFamily="34" charset="-122"/>
                <a:cs typeface="Times New Roman" panose="02020603050405020304" pitchFamily="18" charset="0"/>
              </a:rPr>
              <a:t>&lt;?</a:t>
            </a:r>
            <a:r>
              <a:rPr lang="en-US" altLang="zh-CN" b="1" dirty="0" err="1">
                <a:solidFill>
                  <a:srgbClr val="3333FF"/>
                </a:solidFill>
                <a:latin typeface="Times New Roman" panose="02020603050405020304" pitchFamily="18" charset="0"/>
                <a:ea typeface="Arial Unicode MS" panose="020B0604020202020204" pitchFamily="34" charset="-122"/>
                <a:cs typeface="Times New Roman" panose="02020603050405020304" pitchFamily="18" charset="0"/>
              </a:rPr>
              <a:t>php</a:t>
            </a:r>
            <a:endParaRPr lang="en-US" altLang="zh-CN" b="1" dirty="0">
              <a:solidFill>
                <a:srgbClr val="3333FF"/>
              </a:solidFill>
              <a:latin typeface="Times New Roman" panose="02020603050405020304" pitchFamily="18" charset="0"/>
              <a:ea typeface="Arial Unicode MS" panose="020B0604020202020204" pitchFamily="34" charset="-122"/>
              <a:cs typeface="Times New Roman" panose="02020603050405020304" pitchFamily="18" charset="0"/>
            </a:endParaRPr>
          </a:p>
          <a:p>
            <a:pPr>
              <a:lnSpc>
                <a:spcPct val="120000"/>
              </a:lnSpc>
            </a:pPr>
            <a:r>
              <a:rPr lang="en-US" altLang="zh-CN" b="1" dirty="0">
                <a:solidFill>
                  <a:srgbClr val="3333FF"/>
                </a:solidFill>
                <a:latin typeface="Times New Roman" panose="02020603050405020304" pitchFamily="18" charset="0"/>
                <a:ea typeface="Arial Unicode MS" panose="020B0604020202020204" pitchFamily="34" charset="-122"/>
                <a:cs typeface="Times New Roman" panose="02020603050405020304" pitchFamily="18" charset="0"/>
              </a:rPr>
              <a:t>    </a:t>
            </a:r>
            <a:r>
              <a:rPr lang="en-US" altLang="zh-CN" b="1"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a:t>
            </a:r>
            <a:r>
              <a:rPr lang="en-US" altLang="zh-CN" b="1" dirty="0" err="1">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arr</a:t>
            </a:r>
            <a:r>
              <a:rPr lang="en-US" altLang="zh-CN" b="1"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 array(</a:t>
            </a:r>
          </a:p>
          <a:p>
            <a:pPr>
              <a:lnSpc>
                <a:spcPct val="120000"/>
              </a:lnSpc>
            </a:pPr>
            <a:r>
              <a:rPr lang="en-US" altLang="zh-CN" b="1"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a:t>
            </a:r>
            <a:r>
              <a:rPr lang="en-US" altLang="zh-CN" b="1" dirty="0" err="1">
                <a:solidFill>
                  <a:srgbClr val="FF00FF"/>
                </a:solidFill>
                <a:latin typeface="Times New Roman" panose="02020603050405020304" pitchFamily="18" charset="0"/>
                <a:ea typeface="Arial Unicode MS" panose="020B0604020202020204" pitchFamily="34" charset="-122"/>
                <a:cs typeface="Times New Roman" panose="02020603050405020304" pitchFamily="18" charset="0"/>
              </a:rPr>
              <a:t>foo</a:t>
            </a:r>
            <a:r>
              <a:rPr lang="en-US" altLang="zh-CN" b="1"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a:t>
            </a:r>
            <a:r>
              <a:rPr lang="en-US" altLang="zh-CN" b="1" dirty="0">
                <a:solidFill>
                  <a:srgbClr val="9A400E"/>
                </a:solidFill>
                <a:latin typeface="Times New Roman" panose="02020603050405020304" pitchFamily="18" charset="0"/>
                <a:ea typeface="Arial Unicode MS" panose="020B0604020202020204" pitchFamily="34" charset="-122"/>
                <a:cs typeface="Times New Roman" panose="02020603050405020304" pitchFamily="18" charset="0"/>
              </a:rPr>
              <a:t>=&gt; </a:t>
            </a:r>
            <a:r>
              <a:rPr lang="en-US" altLang="zh-CN" b="1"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a:t>
            </a:r>
            <a:r>
              <a:rPr lang="en-US" altLang="zh-CN" b="1" dirty="0">
                <a:solidFill>
                  <a:srgbClr val="FF00FF"/>
                </a:solidFill>
                <a:latin typeface="Times New Roman" panose="02020603050405020304" pitchFamily="18" charset="0"/>
                <a:ea typeface="Arial Unicode MS" panose="020B0604020202020204" pitchFamily="34" charset="-122"/>
                <a:cs typeface="Times New Roman" panose="02020603050405020304" pitchFamily="18" charset="0"/>
              </a:rPr>
              <a:t>bar</a:t>
            </a:r>
            <a:r>
              <a:rPr lang="en-US" altLang="zh-CN" b="1"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a:t>
            </a:r>
            <a:r>
              <a:rPr lang="en-US" altLang="zh-CN" b="1" dirty="0">
                <a:solidFill>
                  <a:srgbClr val="FF00FF"/>
                </a:solidFill>
                <a:latin typeface="Times New Roman" panose="02020603050405020304" pitchFamily="18" charset="0"/>
                <a:ea typeface="Arial Unicode MS" panose="020B0604020202020204" pitchFamily="34" charset="-122"/>
                <a:cs typeface="Times New Roman" panose="02020603050405020304" pitchFamily="18" charset="0"/>
              </a:rPr>
              <a:t>12</a:t>
            </a:r>
            <a:r>
              <a:rPr lang="en-US" altLang="zh-CN" b="1"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a:t>
            </a:r>
            <a:r>
              <a:rPr lang="en-US" altLang="zh-CN" b="1" dirty="0">
                <a:solidFill>
                  <a:srgbClr val="9A400E"/>
                </a:solidFill>
                <a:latin typeface="Times New Roman" panose="02020603050405020304" pitchFamily="18" charset="0"/>
                <a:ea typeface="Arial Unicode MS" panose="020B0604020202020204" pitchFamily="34" charset="-122"/>
                <a:cs typeface="Times New Roman" panose="02020603050405020304" pitchFamily="18" charset="0"/>
              </a:rPr>
              <a:t>=&gt;</a:t>
            </a:r>
            <a:r>
              <a:rPr lang="en-US" altLang="zh-CN" b="1"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a:t>
            </a:r>
            <a:r>
              <a:rPr lang="en-US" altLang="zh-CN" b="1" dirty="0">
                <a:solidFill>
                  <a:srgbClr val="FF00FF"/>
                </a:solidFill>
                <a:latin typeface="Times New Roman" panose="02020603050405020304" pitchFamily="18" charset="0"/>
                <a:ea typeface="Arial Unicode MS" panose="020B0604020202020204" pitchFamily="34" charset="-122"/>
                <a:cs typeface="Times New Roman" panose="02020603050405020304" pitchFamily="18" charset="0"/>
              </a:rPr>
              <a:t>true</a:t>
            </a:r>
            <a:r>
              <a:rPr lang="en-US" altLang="zh-CN" b="1" dirty="0">
                <a:solidFill>
                  <a:srgbClr val="009900"/>
                </a:solidFill>
                <a:latin typeface="Times New Roman" panose="02020603050405020304" pitchFamily="18" charset="0"/>
                <a:ea typeface="Arial Unicode MS" panose="020B0604020202020204" pitchFamily="34" charset="-122"/>
                <a:cs typeface="Times New Roman" panose="02020603050405020304" pitchFamily="18" charset="0"/>
              </a:rPr>
              <a:t>);	</a:t>
            </a:r>
          </a:p>
          <a:p>
            <a:pPr>
              <a:lnSpc>
                <a:spcPct val="120000"/>
              </a:lnSpc>
            </a:pPr>
            <a:r>
              <a:rPr lang="en-US" altLang="zh-CN" b="1" dirty="0">
                <a:solidFill>
                  <a:srgbClr val="3333FF"/>
                </a:solidFill>
                <a:latin typeface="Times New Roman" panose="02020603050405020304" pitchFamily="18" charset="0"/>
                <a:ea typeface="Arial Unicode MS" panose="020B0604020202020204" pitchFamily="34" charset="-122"/>
                <a:cs typeface="Times New Roman" panose="02020603050405020304" pitchFamily="18" charset="0"/>
              </a:rPr>
              <a:t>?&gt;</a:t>
            </a:r>
          </a:p>
        </p:txBody>
      </p:sp>
    </p:spTree>
    <p:extLst>
      <p:ext uri="{BB962C8B-B14F-4D97-AF65-F5344CB8AC3E}">
        <p14:creationId xmlns:p14="http://schemas.microsoft.com/office/powerpoint/2010/main" val="26267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1" grpId="0" bldLvl="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34</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8.7 </a:t>
            </a:r>
            <a:r>
              <a:rPr lang="zh-CN" altLang="en-US" sz="4400" dirty="0">
                <a:solidFill>
                  <a:schemeClr val="bg1"/>
                </a:solidFill>
                <a:latin typeface="Microsoft YaHei" panose="020B0503020204020204" pitchFamily="34" charset="-122"/>
                <a:ea typeface="Microsoft YaHei" panose="020B0503020204020204" pitchFamily="34" charset="-122"/>
                <a:cs typeface="+mj-cs"/>
              </a:rPr>
              <a:t>对象</a:t>
            </a:r>
            <a:r>
              <a:rPr lang="en-US" altLang="zh-CN" sz="4400" dirty="0">
                <a:solidFill>
                  <a:schemeClr val="bg1"/>
                </a:solidFill>
                <a:latin typeface="Microsoft YaHei" panose="020B0503020204020204" pitchFamily="34" charset="-122"/>
                <a:ea typeface="Microsoft YaHei" panose="020B0503020204020204" pitchFamily="34" charset="-122"/>
                <a:cs typeface="+mj-cs"/>
              </a:rPr>
              <a:t>(Object)</a:t>
            </a:r>
            <a:endParaRPr lang="zh-CN" altLang="en-US" sz="4400" dirty="0">
              <a:solidFill>
                <a:schemeClr val="bg1"/>
              </a:solidFill>
              <a:latin typeface="Microsoft YaHei" panose="020B0503020204020204" pitchFamily="34" charset="-122"/>
              <a:ea typeface="Microsoft YaHei" panose="020B0503020204020204" pitchFamily="34" charset="-122"/>
              <a:cs typeface="+mj-cs"/>
            </a:endParaRPr>
          </a:p>
        </p:txBody>
      </p:sp>
      <p:sp>
        <p:nvSpPr>
          <p:cNvPr id="7" name="Rectangle 3">
            <a:extLst>
              <a:ext uri="{FF2B5EF4-FFF2-40B4-BE49-F238E27FC236}">
                <a16:creationId xmlns:a16="http://schemas.microsoft.com/office/drawing/2014/main" id="{3BBC8B8C-7778-6640-B477-8AF20362B361}"/>
              </a:ext>
            </a:extLst>
          </p:cNvPr>
          <p:cNvSpPr txBox="1">
            <a:spLocks noChangeArrowheads="1"/>
          </p:cNvSpPr>
          <p:nvPr/>
        </p:nvSpPr>
        <p:spPr>
          <a:xfrm>
            <a:off x="457199" y="1166018"/>
            <a:ext cx="10419907"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20000"/>
              </a:lnSpc>
              <a:buFont typeface="Wingdings" pitchFamily="2" charset="2"/>
              <a:buChar char="Ø"/>
            </a:pPr>
            <a:r>
              <a:rPr lang="zh-CN" altLang="en-US" sz="2000" dirty="0">
                <a:latin typeface="Times New Roman" panose="02020603050405020304" pitchFamily="18" charset="0"/>
                <a:ea typeface="微软雅黑" charset="0"/>
                <a:cs typeface="Times New Roman" panose="02020603050405020304" pitchFamily="18" charset="0"/>
              </a:rPr>
              <a:t>在</a:t>
            </a:r>
            <a:r>
              <a:rPr lang="en-US" altLang="zh-CN" sz="2000" dirty="0">
                <a:latin typeface="Times New Roman" panose="02020603050405020304" pitchFamily="18" charset="0"/>
                <a:ea typeface="微软雅黑" charset="0"/>
                <a:cs typeface="Times New Roman" panose="02020603050405020304" pitchFamily="18" charset="0"/>
              </a:rPr>
              <a:t>PHP</a:t>
            </a:r>
            <a:r>
              <a:rPr lang="zh-CN" altLang="en-US" sz="2000" dirty="0">
                <a:latin typeface="Times New Roman" panose="02020603050405020304" pitchFamily="18" charset="0"/>
                <a:ea typeface="微软雅黑" charset="0"/>
                <a:cs typeface="Times New Roman" panose="02020603050405020304" pitchFamily="18" charset="0"/>
              </a:rPr>
              <a:t>中，对象和数组一样都是一种复合数据类型。但对象是一种更高级的数据类型。一个对象类型的变量，是由一组属性值和一组方法构成，其中属性表明对象的一种状态，方法通常用来表明对象的功能。书中有用一章的内容来介绍对象的使用，这里仅作简要的说明。要初始化一个对象，用 </a:t>
            </a:r>
            <a:r>
              <a:rPr lang="en-US" altLang="zh-CN" sz="2000" i="1" dirty="0">
                <a:solidFill>
                  <a:srgbClr val="FF0000"/>
                </a:solidFill>
                <a:latin typeface="Times New Roman" panose="02020603050405020304" pitchFamily="18" charset="0"/>
                <a:ea typeface="微软雅黑" charset="0"/>
                <a:cs typeface="Times New Roman" panose="02020603050405020304" pitchFamily="18" charset="0"/>
              </a:rPr>
              <a:t>new</a:t>
            </a:r>
            <a:r>
              <a:rPr lang="en-US" altLang="zh-CN" sz="2000" dirty="0">
                <a:solidFill>
                  <a:srgbClr val="FF0000"/>
                </a:solidFill>
                <a:latin typeface="Times New Roman" panose="02020603050405020304" pitchFamily="18" charset="0"/>
                <a:ea typeface="微软雅黑" charset="0"/>
                <a:cs typeface="Times New Roman" panose="02020603050405020304" pitchFamily="18" charset="0"/>
              </a:rPr>
              <a:t> </a:t>
            </a:r>
            <a:r>
              <a:rPr lang="zh-CN" altLang="en-US" sz="2000" dirty="0">
                <a:latin typeface="Times New Roman" panose="02020603050405020304" pitchFamily="18" charset="0"/>
                <a:ea typeface="微软雅黑" charset="0"/>
                <a:cs typeface="Times New Roman" panose="02020603050405020304" pitchFamily="18" charset="0"/>
              </a:rPr>
              <a:t>语句将对象实例到一个变量中。</a:t>
            </a:r>
          </a:p>
        </p:txBody>
      </p:sp>
      <p:sp>
        <p:nvSpPr>
          <p:cNvPr id="12" name="AutoShape 4">
            <a:extLst>
              <a:ext uri="{FF2B5EF4-FFF2-40B4-BE49-F238E27FC236}">
                <a16:creationId xmlns:a16="http://schemas.microsoft.com/office/drawing/2014/main" id="{BBA3B7D4-23AD-BD4A-80C8-22D8D36BEEA1}"/>
              </a:ext>
            </a:extLst>
          </p:cNvPr>
          <p:cNvSpPr>
            <a:spLocks noChangeArrowheads="1"/>
          </p:cNvSpPr>
          <p:nvPr/>
        </p:nvSpPr>
        <p:spPr bwMode="auto">
          <a:xfrm>
            <a:off x="1598389" y="2976193"/>
            <a:ext cx="8137525" cy="2592387"/>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en-US" altLang="zh-CN" sz="1600" b="1" dirty="0">
                <a:solidFill>
                  <a:schemeClr val="accent2"/>
                </a:solidFill>
                <a:latin typeface="Times New Roman" panose="02020603050405020304" pitchFamily="18" charset="0"/>
                <a:ea typeface="楷体_GB2312" pitchFamily="49" charset="-122"/>
                <a:cs typeface="Times New Roman" panose="02020603050405020304" pitchFamily="18" charset="0"/>
              </a:rPr>
              <a:t>&lt;?</a:t>
            </a:r>
            <a:r>
              <a:rPr lang="en-US" altLang="zh-CN" sz="1600" b="1" dirty="0" err="1">
                <a:solidFill>
                  <a:schemeClr val="accent2"/>
                </a:solidFill>
                <a:latin typeface="Times New Roman" panose="02020603050405020304" pitchFamily="18" charset="0"/>
                <a:ea typeface="楷体_GB2312" pitchFamily="49" charset="-122"/>
                <a:cs typeface="Times New Roman" panose="02020603050405020304" pitchFamily="18" charset="0"/>
              </a:rPr>
              <a:t>php</a:t>
            </a:r>
            <a:endParaRPr lang="en-US" altLang="zh-CN" sz="1600" b="1" dirty="0">
              <a:solidFill>
                <a:schemeClr val="accent2"/>
              </a:solidFill>
              <a:latin typeface="Times New Roman" panose="02020603050405020304" pitchFamily="18" charset="0"/>
              <a:ea typeface="楷体_GB2312" pitchFamily="49" charset="-122"/>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a:t>
            </a:r>
            <a:r>
              <a:rPr lang="en-US" altLang="zh-CN" dirty="0">
                <a:solidFill>
                  <a:srgbClr val="009900"/>
                </a:solidFill>
                <a:latin typeface="Times New Roman" panose="02020603050405020304" pitchFamily="18" charset="0"/>
                <a:cs typeface="Times New Roman" panose="02020603050405020304" pitchFamily="18" charset="0"/>
              </a:rPr>
              <a:t>class </a:t>
            </a:r>
            <a:r>
              <a:rPr lang="en-US" altLang="zh-CN" dirty="0" err="1">
                <a:latin typeface="Times New Roman" panose="02020603050405020304" pitchFamily="18" charset="0"/>
                <a:cs typeface="Times New Roman" panose="02020603050405020304" pitchFamily="18" charset="0"/>
              </a:rPr>
              <a:t>foo</a:t>
            </a:r>
            <a:r>
              <a:rPr lang="en-US" altLang="zh-CN" dirty="0">
                <a:solidFill>
                  <a:srgbClr val="009900"/>
                </a:solidFill>
                <a:latin typeface="Times New Roman" panose="02020603050405020304" pitchFamily="18" charset="0"/>
                <a:cs typeface="Times New Roman" panose="02020603050405020304" pitchFamily="18" charset="0"/>
              </a:rPr>
              <a:t>{		</a:t>
            </a:r>
            <a:r>
              <a:rPr lang="en-US" altLang="zh-CN" dirty="0">
                <a:solidFill>
                  <a:srgbClr val="0099CC"/>
                </a:solidFill>
                <a:latin typeface="Times New Roman" panose="02020603050405020304" pitchFamily="18" charset="0"/>
                <a:cs typeface="Times New Roman" panose="02020603050405020304" pitchFamily="18" charset="0"/>
              </a:rPr>
              <a:t>//</a:t>
            </a:r>
            <a:r>
              <a:rPr lang="zh-CN" altLang="en-US" dirty="0">
                <a:solidFill>
                  <a:srgbClr val="0099CC"/>
                </a:solidFill>
                <a:latin typeface="Times New Roman" panose="02020603050405020304" pitchFamily="18" charset="0"/>
                <a:cs typeface="Times New Roman" panose="02020603050405020304" pitchFamily="18" charset="0"/>
              </a:rPr>
              <a:t>类的定义</a:t>
            </a:r>
            <a:endParaRPr lang="en-US" altLang="zh-CN" dirty="0">
              <a:solidFill>
                <a:srgbClr val="0099CC"/>
              </a:solidFill>
              <a:latin typeface="Times New Roman" panose="02020603050405020304" pitchFamily="18" charset="0"/>
              <a:cs typeface="Times New Roman" panose="02020603050405020304" pitchFamily="18" charset="0"/>
            </a:endParaRPr>
          </a:p>
          <a:p>
            <a:r>
              <a:rPr lang="en-US" altLang="zh-CN" dirty="0">
                <a:solidFill>
                  <a:srgbClr val="009900"/>
                </a:solidFill>
                <a:latin typeface="Times New Roman" panose="02020603050405020304" pitchFamily="18" charset="0"/>
                <a:cs typeface="Times New Roman" panose="02020603050405020304" pitchFamily="18" charset="0"/>
              </a:rPr>
              <a:t>         </a:t>
            </a:r>
            <a:r>
              <a:rPr lang="en-US" altLang="zh-CN" dirty="0">
                <a:solidFill>
                  <a:srgbClr val="FF7C80"/>
                </a:solidFill>
                <a:latin typeface="Times New Roman" panose="02020603050405020304" pitchFamily="18" charset="0"/>
                <a:cs typeface="Times New Roman" panose="02020603050405020304" pitchFamily="18" charset="0"/>
              </a:rPr>
              <a:t>function</a:t>
            </a:r>
            <a:r>
              <a:rPr lang="en-US" altLang="zh-CN" dirty="0">
                <a:solidFill>
                  <a:srgbClr val="009900"/>
                </a:solidFill>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do_foo</a:t>
            </a:r>
            <a:r>
              <a:rPr lang="en-US" altLang="zh-CN" dirty="0">
                <a:solidFill>
                  <a:srgbClr val="009900"/>
                </a:solidFill>
                <a:latin typeface="Times New Roman" panose="02020603050405020304" pitchFamily="18" charset="0"/>
                <a:cs typeface="Times New Roman" panose="02020603050405020304" pitchFamily="18" charset="0"/>
              </a:rPr>
              <a:t>()</a:t>
            </a:r>
            <a:r>
              <a:rPr lang="en-US" altLang="zh-CN" dirty="0">
                <a:solidFill>
                  <a:srgbClr val="FF7C80"/>
                </a:solidFill>
                <a:latin typeface="Times New Roman" panose="02020603050405020304" pitchFamily="18" charset="0"/>
                <a:cs typeface="Times New Roman" panose="02020603050405020304" pitchFamily="18" charset="0"/>
              </a:rPr>
              <a:t>{ </a:t>
            </a:r>
            <a:r>
              <a:rPr lang="en-US" altLang="zh-CN" dirty="0">
                <a:solidFill>
                  <a:srgbClr val="009900"/>
                </a:solidFill>
                <a:latin typeface="Times New Roman" panose="02020603050405020304" pitchFamily="18" charset="0"/>
                <a:cs typeface="Times New Roman" panose="02020603050405020304" pitchFamily="18" charset="0"/>
              </a:rPr>
              <a:t>     	</a:t>
            </a:r>
            <a:r>
              <a:rPr lang="en-US" altLang="zh-CN" dirty="0">
                <a:solidFill>
                  <a:srgbClr val="0099CC"/>
                </a:solidFill>
                <a:latin typeface="Times New Roman" panose="02020603050405020304" pitchFamily="18" charset="0"/>
                <a:cs typeface="Times New Roman" panose="02020603050405020304" pitchFamily="18" charset="0"/>
              </a:rPr>
              <a:t>//</a:t>
            </a:r>
            <a:r>
              <a:rPr lang="zh-CN" altLang="en-US" dirty="0">
                <a:solidFill>
                  <a:srgbClr val="0099CC"/>
                </a:solidFill>
                <a:latin typeface="Times New Roman" panose="02020603050405020304" pitchFamily="18" charset="0"/>
                <a:cs typeface="Times New Roman" panose="02020603050405020304" pitchFamily="18" charset="0"/>
              </a:rPr>
              <a:t>类中方法的定义</a:t>
            </a:r>
          </a:p>
          <a:p>
            <a:r>
              <a:rPr lang="en-US" altLang="zh-CN" dirty="0">
                <a:solidFill>
                  <a:srgbClr val="009900"/>
                </a:solidFill>
                <a:latin typeface="Times New Roman" panose="02020603050405020304" pitchFamily="18" charset="0"/>
                <a:cs typeface="Times New Roman" panose="02020603050405020304" pitchFamily="18" charset="0"/>
              </a:rPr>
              <a:t>	echo "</a:t>
            </a:r>
            <a:r>
              <a:rPr lang="en-US" altLang="zh-CN" dirty="0">
                <a:solidFill>
                  <a:srgbClr val="FF00FF"/>
                </a:solidFill>
                <a:latin typeface="Times New Roman" panose="02020603050405020304" pitchFamily="18" charset="0"/>
                <a:cs typeface="Times New Roman" panose="02020603050405020304" pitchFamily="18" charset="0"/>
              </a:rPr>
              <a:t>Doing </a:t>
            </a:r>
            <a:r>
              <a:rPr lang="en-US" altLang="zh-CN" dirty="0" err="1">
                <a:solidFill>
                  <a:srgbClr val="FF00FF"/>
                </a:solidFill>
                <a:latin typeface="Times New Roman" panose="02020603050405020304" pitchFamily="18" charset="0"/>
                <a:cs typeface="Times New Roman" panose="02020603050405020304" pitchFamily="18" charset="0"/>
              </a:rPr>
              <a:t>foo</a:t>
            </a:r>
            <a:r>
              <a:rPr lang="en-US" altLang="zh-CN" dirty="0">
                <a:solidFill>
                  <a:srgbClr val="009900"/>
                </a:solidFill>
                <a:latin typeface="Times New Roman" panose="02020603050405020304" pitchFamily="18" charset="0"/>
                <a:cs typeface="Times New Roman" panose="02020603050405020304" pitchFamily="18" charset="0"/>
              </a:rPr>
              <a:t>.";  </a:t>
            </a:r>
          </a:p>
          <a:p>
            <a:r>
              <a:rPr lang="en-US" altLang="zh-CN" dirty="0">
                <a:solidFill>
                  <a:srgbClr val="009900"/>
                </a:solidFill>
                <a:latin typeface="Times New Roman" panose="02020603050405020304" pitchFamily="18" charset="0"/>
                <a:cs typeface="Times New Roman" panose="02020603050405020304" pitchFamily="18" charset="0"/>
              </a:rPr>
              <a:t>         </a:t>
            </a:r>
            <a:r>
              <a:rPr lang="en-US" altLang="zh-CN" dirty="0">
                <a:solidFill>
                  <a:srgbClr val="FF7C80"/>
                </a:solidFill>
                <a:latin typeface="Times New Roman" panose="02020603050405020304" pitchFamily="18" charset="0"/>
                <a:cs typeface="Times New Roman" panose="02020603050405020304" pitchFamily="18" charset="0"/>
              </a:rPr>
              <a:t>}</a:t>
            </a:r>
          </a:p>
          <a:p>
            <a:r>
              <a:rPr lang="en-US" altLang="zh-CN" dirty="0">
                <a:solidFill>
                  <a:srgbClr val="009900"/>
                </a:solidFill>
                <a:latin typeface="Times New Roman" panose="02020603050405020304" pitchFamily="18" charset="0"/>
                <a:cs typeface="Times New Roman" panose="02020603050405020304" pitchFamily="18" charset="0"/>
              </a:rPr>
              <a:t>    }</a:t>
            </a:r>
          </a:p>
          <a:p>
            <a:r>
              <a:rPr lang="en-US" altLang="zh-CN" dirty="0">
                <a:solidFill>
                  <a:srgbClr val="009900"/>
                </a:solidFill>
                <a:latin typeface="Times New Roman" panose="02020603050405020304" pitchFamily="18" charset="0"/>
                <a:cs typeface="Times New Roman" panose="02020603050405020304" pitchFamily="18" charset="0"/>
              </a:rPr>
              <a:t>    $bar = </a:t>
            </a:r>
            <a:r>
              <a:rPr lang="en-US" altLang="zh-CN" dirty="0">
                <a:solidFill>
                  <a:srgbClr val="FF7C80"/>
                </a:solidFill>
                <a:latin typeface="Times New Roman" panose="02020603050405020304" pitchFamily="18" charset="0"/>
                <a:cs typeface="Times New Roman" panose="02020603050405020304" pitchFamily="18" charset="0"/>
              </a:rPr>
              <a:t>new</a:t>
            </a:r>
            <a:r>
              <a:rPr lang="en-US" altLang="zh-CN" dirty="0">
                <a:solidFill>
                  <a:srgbClr val="009900"/>
                </a:solidFill>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foo</a:t>
            </a:r>
            <a:r>
              <a:rPr lang="en-US" altLang="zh-CN" dirty="0">
                <a:solidFill>
                  <a:srgbClr val="009900"/>
                </a:solidFill>
                <a:latin typeface="Times New Roman" panose="02020603050405020304" pitchFamily="18" charset="0"/>
                <a:cs typeface="Times New Roman" panose="02020603050405020304" pitchFamily="18" charset="0"/>
              </a:rPr>
              <a:t>;		</a:t>
            </a:r>
            <a:r>
              <a:rPr lang="en-US" altLang="zh-CN" dirty="0">
                <a:solidFill>
                  <a:srgbClr val="0099CC"/>
                </a:solidFill>
                <a:latin typeface="Times New Roman" panose="02020603050405020304" pitchFamily="18" charset="0"/>
                <a:cs typeface="Times New Roman" panose="02020603050405020304" pitchFamily="18" charset="0"/>
              </a:rPr>
              <a:t>//</a:t>
            </a:r>
            <a:r>
              <a:rPr lang="zh-CN" altLang="en-US" dirty="0">
                <a:solidFill>
                  <a:srgbClr val="0099CC"/>
                </a:solidFill>
                <a:latin typeface="Times New Roman" panose="02020603050405020304" pitchFamily="18" charset="0"/>
                <a:cs typeface="Times New Roman" panose="02020603050405020304" pitchFamily="18" charset="0"/>
              </a:rPr>
              <a:t>初始化类</a:t>
            </a:r>
            <a:r>
              <a:rPr lang="en-US" altLang="zh-CN" dirty="0" err="1">
                <a:solidFill>
                  <a:srgbClr val="0099CC"/>
                </a:solidFill>
                <a:latin typeface="Times New Roman" panose="02020603050405020304" pitchFamily="18" charset="0"/>
                <a:cs typeface="Times New Roman" panose="02020603050405020304" pitchFamily="18" charset="0"/>
              </a:rPr>
              <a:t>foo</a:t>
            </a:r>
            <a:r>
              <a:rPr lang="zh-CN" altLang="en-US" dirty="0">
                <a:solidFill>
                  <a:srgbClr val="0099CC"/>
                </a:solidFill>
                <a:latin typeface="Times New Roman" panose="02020603050405020304" pitchFamily="18" charset="0"/>
                <a:cs typeface="Times New Roman" panose="02020603050405020304" pitchFamily="18" charset="0"/>
              </a:rPr>
              <a:t>创建一个对象</a:t>
            </a:r>
            <a:r>
              <a:rPr lang="en-US" altLang="zh-CN" dirty="0">
                <a:solidFill>
                  <a:srgbClr val="0099CC"/>
                </a:solidFill>
                <a:latin typeface="Times New Roman" panose="02020603050405020304" pitchFamily="18" charset="0"/>
                <a:cs typeface="Times New Roman" panose="02020603050405020304" pitchFamily="18" charset="0"/>
              </a:rPr>
              <a:t>bar</a:t>
            </a:r>
          </a:p>
          <a:p>
            <a:r>
              <a:rPr lang="en-US" altLang="zh-CN" dirty="0">
                <a:solidFill>
                  <a:srgbClr val="009900"/>
                </a:solidFill>
                <a:latin typeface="Times New Roman" panose="02020603050405020304" pitchFamily="18" charset="0"/>
                <a:cs typeface="Times New Roman" panose="02020603050405020304" pitchFamily="18" charset="0"/>
              </a:rPr>
              <a:t>    $bar-&gt;</a:t>
            </a:r>
            <a:r>
              <a:rPr lang="en-US" altLang="zh-CN" dirty="0" err="1">
                <a:latin typeface="Times New Roman" panose="02020603050405020304" pitchFamily="18" charset="0"/>
                <a:cs typeface="Times New Roman" panose="02020603050405020304" pitchFamily="18" charset="0"/>
              </a:rPr>
              <a:t>do_foo</a:t>
            </a:r>
            <a:r>
              <a:rPr lang="en-US" altLang="zh-CN" dirty="0">
                <a:solidFill>
                  <a:srgbClr val="009900"/>
                </a:solidFill>
                <a:latin typeface="Times New Roman" panose="02020603050405020304" pitchFamily="18" charset="0"/>
                <a:cs typeface="Times New Roman" panose="02020603050405020304" pitchFamily="18" charset="0"/>
              </a:rPr>
              <a:t>();		</a:t>
            </a:r>
            <a:r>
              <a:rPr lang="en-US" altLang="zh-CN" dirty="0">
                <a:solidFill>
                  <a:srgbClr val="0099CC"/>
                </a:solidFill>
                <a:latin typeface="Times New Roman" panose="02020603050405020304" pitchFamily="18" charset="0"/>
                <a:cs typeface="Times New Roman" panose="02020603050405020304" pitchFamily="18" charset="0"/>
              </a:rPr>
              <a:t>//</a:t>
            </a:r>
            <a:r>
              <a:rPr lang="zh-CN" altLang="en-US" dirty="0">
                <a:solidFill>
                  <a:srgbClr val="0099CC"/>
                </a:solidFill>
                <a:latin typeface="Times New Roman" panose="02020603050405020304" pitchFamily="18" charset="0"/>
                <a:cs typeface="Times New Roman" panose="02020603050405020304" pitchFamily="18" charset="0"/>
              </a:rPr>
              <a:t>通过对象</a:t>
            </a:r>
            <a:r>
              <a:rPr lang="en-US" altLang="zh-CN" dirty="0">
                <a:solidFill>
                  <a:srgbClr val="0099CC"/>
                </a:solidFill>
                <a:latin typeface="Times New Roman" panose="02020603050405020304" pitchFamily="18" charset="0"/>
                <a:cs typeface="Times New Roman" panose="02020603050405020304" pitchFamily="18" charset="0"/>
              </a:rPr>
              <a:t>bar</a:t>
            </a:r>
            <a:r>
              <a:rPr lang="zh-CN" altLang="en-US" dirty="0">
                <a:solidFill>
                  <a:srgbClr val="0099CC"/>
                </a:solidFill>
                <a:latin typeface="Times New Roman" panose="02020603050405020304" pitchFamily="18" charset="0"/>
                <a:cs typeface="Times New Roman" panose="02020603050405020304" pitchFamily="18" charset="0"/>
              </a:rPr>
              <a:t>调用方法</a:t>
            </a:r>
            <a:r>
              <a:rPr lang="en-US" altLang="zh-CN" dirty="0" err="1">
                <a:solidFill>
                  <a:srgbClr val="0099CC"/>
                </a:solidFill>
                <a:latin typeface="Times New Roman" panose="02020603050405020304" pitchFamily="18" charset="0"/>
                <a:cs typeface="Times New Roman" panose="02020603050405020304" pitchFamily="18" charset="0"/>
              </a:rPr>
              <a:t>do_foo</a:t>
            </a:r>
            <a:r>
              <a:rPr lang="zh-CN" altLang="en-US" dirty="0">
                <a:solidFill>
                  <a:srgbClr val="0099CC"/>
                </a:solidFill>
                <a:latin typeface="Times New Roman" panose="02020603050405020304" pitchFamily="18" charset="0"/>
                <a:cs typeface="Times New Roman" panose="02020603050405020304" pitchFamily="18" charset="0"/>
              </a:rPr>
              <a:t>输出： </a:t>
            </a:r>
            <a:r>
              <a:rPr lang="en-US" altLang="zh-CN" dirty="0">
                <a:solidFill>
                  <a:srgbClr val="0099CC"/>
                </a:solidFill>
                <a:latin typeface="Times New Roman" panose="02020603050405020304" pitchFamily="18" charset="0"/>
                <a:cs typeface="Times New Roman" panose="02020603050405020304" pitchFamily="18" charset="0"/>
              </a:rPr>
              <a:t>Doing </a:t>
            </a:r>
            <a:r>
              <a:rPr lang="en-US" altLang="zh-CN" dirty="0" err="1">
                <a:solidFill>
                  <a:srgbClr val="0099CC"/>
                </a:solidFill>
                <a:latin typeface="Times New Roman" panose="02020603050405020304" pitchFamily="18" charset="0"/>
                <a:cs typeface="Times New Roman" panose="02020603050405020304" pitchFamily="18" charset="0"/>
              </a:rPr>
              <a:t>foo</a:t>
            </a:r>
            <a:r>
              <a:rPr lang="en-US" altLang="zh-CN" dirty="0">
                <a:solidFill>
                  <a:srgbClr val="0099CC"/>
                </a:solidFill>
                <a:latin typeface="Times New Roman" panose="02020603050405020304" pitchFamily="18" charset="0"/>
                <a:cs typeface="Times New Roman" panose="02020603050405020304" pitchFamily="18" charset="0"/>
              </a:rPr>
              <a:t>.</a:t>
            </a:r>
            <a:endParaRPr lang="zh-CN" altLang="en-US" dirty="0">
              <a:solidFill>
                <a:srgbClr val="0099CC"/>
              </a:solidFill>
              <a:latin typeface="Times New Roman" panose="02020603050405020304" pitchFamily="18" charset="0"/>
              <a:cs typeface="Times New Roman" panose="02020603050405020304" pitchFamily="18" charset="0"/>
            </a:endParaRPr>
          </a:p>
          <a:p>
            <a:r>
              <a:rPr lang="en-US" altLang="zh-CN" sz="1600" b="1" dirty="0">
                <a:solidFill>
                  <a:schemeClr val="accent2"/>
                </a:solidFill>
                <a:latin typeface="Times New Roman" panose="02020603050405020304" pitchFamily="18" charset="0"/>
                <a:ea typeface="楷体_GB2312" pitchFamily="49" charset="-122"/>
                <a:cs typeface="Times New Roman" panose="02020603050405020304" pitchFamily="18" charset="0"/>
              </a:rPr>
              <a:t>?&gt;</a:t>
            </a:r>
          </a:p>
        </p:txBody>
      </p:sp>
    </p:spTree>
    <p:extLst>
      <p:ext uri="{BB962C8B-B14F-4D97-AF65-F5344CB8AC3E}">
        <p14:creationId xmlns:p14="http://schemas.microsoft.com/office/powerpoint/2010/main" val="38246333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35</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8.8 </a:t>
            </a:r>
            <a:r>
              <a:rPr lang="zh-CN" altLang="en-US" sz="4400" dirty="0">
                <a:solidFill>
                  <a:schemeClr val="bg1"/>
                </a:solidFill>
                <a:latin typeface="Microsoft YaHei" panose="020B0503020204020204" pitchFamily="34" charset="-122"/>
                <a:ea typeface="Microsoft YaHei" panose="020B0503020204020204" pitchFamily="34" charset="-122"/>
                <a:cs typeface="+mj-cs"/>
              </a:rPr>
              <a:t>资源类型</a:t>
            </a:r>
            <a:r>
              <a:rPr lang="en-US" altLang="zh-CN" sz="4400" dirty="0">
                <a:solidFill>
                  <a:schemeClr val="bg1"/>
                </a:solidFill>
                <a:latin typeface="Microsoft YaHei" panose="020B0503020204020204" pitchFamily="34" charset="-122"/>
                <a:ea typeface="Microsoft YaHei" panose="020B0503020204020204" pitchFamily="34" charset="-122"/>
                <a:cs typeface="+mj-cs"/>
              </a:rPr>
              <a:t>(Resource)</a:t>
            </a:r>
            <a:endParaRPr lang="zh-CN" altLang="en-US" sz="4400" dirty="0">
              <a:solidFill>
                <a:schemeClr val="bg1"/>
              </a:solidFill>
              <a:latin typeface="Microsoft YaHei" panose="020B0503020204020204" pitchFamily="34" charset="-122"/>
              <a:ea typeface="Microsoft YaHei" panose="020B0503020204020204" pitchFamily="34" charset="-122"/>
              <a:cs typeface="+mj-cs"/>
            </a:endParaRPr>
          </a:p>
        </p:txBody>
      </p:sp>
      <p:sp>
        <p:nvSpPr>
          <p:cNvPr id="6" name="Rectangle 3">
            <a:extLst>
              <a:ext uri="{FF2B5EF4-FFF2-40B4-BE49-F238E27FC236}">
                <a16:creationId xmlns:a16="http://schemas.microsoft.com/office/drawing/2014/main" id="{6B4ECCA3-CA30-EA43-872C-0C63FD0863B2}"/>
              </a:ext>
            </a:extLst>
          </p:cNvPr>
          <p:cNvSpPr txBox="1">
            <a:spLocks noChangeArrowheads="1"/>
          </p:cNvSpPr>
          <p:nvPr/>
        </p:nvSpPr>
        <p:spPr>
          <a:xfrm>
            <a:off x="457199" y="1052670"/>
            <a:ext cx="10994065"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ts val="2900"/>
              </a:lnSpc>
              <a:buFont typeface="Wingdings" pitchFamily="2" charset="2"/>
              <a:buChar char="Ø"/>
            </a:pPr>
            <a:r>
              <a:rPr lang="zh-CN" altLang="en-US" sz="2000" dirty="0">
                <a:latin typeface="Times New Roman" panose="02020603050405020304" pitchFamily="18" charset="0"/>
                <a:ea typeface="微软雅黑" charset="0"/>
                <a:cs typeface="Times New Roman" panose="02020603050405020304" pitchFamily="18" charset="0"/>
              </a:rPr>
              <a:t>资源是一种特殊变量，保存了到外部资源的一个引用。资源是通过专门的函数来建立和使用的。</a:t>
            </a:r>
          </a:p>
          <a:p>
            <a:pPr marL="342900" indent="-342900" algn="l">
              <a:lnSpc>
                <a:spcPts val="2900"/>
              </a:lnSpc>
              <a:buFont typeface="Wingdings" pitchFamily="2" charset="2"/>
              <a:buChar char="Ø"/>
            </a:pPr>
            <a:r>
              <a:rPr lang="zh-CN" altLang="en-US" sz="2000" dirty="0">
                <a:latin typeface="Times New Roman" panose="02020603050405020304" pitchFamily="18" charset="0"/>
                <a:ea typeface="微软雅黑" charset="0"/>
                <a:cs typeface="Times New Roman" panose="02020603050405020304" pitchFamily="18" charset="0"/>
              </a:rPr>
              <a:t>由于资源类型变量保存有为打开文件、数据库连接、图形画布区域等的特殊句柄，因此无法将其它类型的值转换为资源 </a:t>
            </a:r>
          </a:p>
          <a:p>
            <a:pPr marL="342900" indent="-342900" algn="l">
              <a:lnSpc>
                <a:spcPts val="2900"/>
              </a:lnSpc>
              <a:buFont typeface="Wingdings" pitchFamily="2" charset="2"/>
              <a:buChar char="Ø"/>
            </a:pPr>
            <a:r>
              <a:rPr lang="en-US" altLang="zh-CN" sz="2000" dirty="0">
                <a:latin typeface="Times New Roman" panose="02020603050405020304" pitchFamily="18" charset="0"/>
                <a:ea typeface="微软雅黑" charset="0"/>
                <a:cs typeface="Times New Roman" panose="02020603050405020304" pitchFamily="18" charset="0"/>
              </a:rPr>
              <a:t>PHP4Zend</a:t>
            </a:r>
            <a:r>
              <a:rPr lang="zh-CN" altLang="en-US" sz="2000" dirty="0">
                <a:latin typeface="Times New Roman" panose="02020603050405020304" pitchFamily="18" charset="0"/>
                <a:ea typeface="微软雅黑" charset="0"/>
                <a:cs typeface="Times New Roman" panose="02020603050405020304" pitchFamily="18" charset="0"/>
              </a:rPr>
              <a:t>引擎（现在最新的是</a:t>
            </a:r>
            <a:r>
              <a:rPr lang="en-US" altLang="zh-CN" sz="2000" dirty="0">
                <a:latin typeface="Times New Roman" panose="02020603050405020304" pitchFamily="18" charset="0"/>
                <a:ea typeface="微软雅黑" charset="0"/>
                <a:cs typeface="Times New Roman" panose="02020603050405020304" pitchFamily="18" charset="0"/>
              </a:rPr>
              <a:t>PHP7Zend</a:t>
            </a:r>
            <a:r>
              <a:rPr lang="zh-CN" altLang="en-US" sz="2000" dirty="0">
                <a:latin typeface="Times New Roman" panose="02020603050405020304" pitchFamily="18" charset="0"/>
                <a:ea typeface="微软雅黑" charset="0"/>
                <a:cs typeface="Times New Roman" panose="02020603050405020304" pitchFamily="18" charset="0"/>
              </a:rPr>
              <a:t>引擎）引进了资源计数系统，可以自动检测到一个资源不再被引用了（和 </a:t>
            </a:r>
            <a:r>
              <a:rPr lang="en-US" altLang="zh-CN" sz="2000" dirty="0">
                <a:latin typeface="Times New Roman" panose="02020603050405020304" pitchFamily="18" charset="0"/>
                <a:ea typeface="微软雅黑" charset="0"/>
                <a:cs typeface="Times New Roman" panose="02020603050405020304" pitchFamily="18" charset="0"/>
              </a:rPr>
              <a:t>Java </a:t>
            </a:r>
            <a:r>
              <a:rPr lang="zh-CN" altLang="en-US" sz="2000" dirty="0">
                <a:latin typeface="Times New Roman" panose="02020603050405020304" pitchFamily="18" charset="0"/>
                <a:ea typeface="微软雅黑" charset="0"/>
                <a:cs typeface="Times New Roman" panose="02020603050405020304" pitchFamily="18" charset="0"/>
              </a:rPr>
              <a:t>一样）。这种情况下此资源使用的所有外部资源都会被垃圾回收系统释放。由此原因，</a:t>
            </a:r>
            <a:r>
              <a:rPr lang="zh-CN" altLang="en-US" sz="2000" b="1" dirty="0">
                <a:latin typeface="Times New Roman" panose="02020603050405020304" pitchFamily="18" charset="0"/>
                <a:ea typeface="微软雅黑" charset="0"/>
                <a:cs typeface="Times New Roman" panose="02020603050405020304" pitchFamily="18" charset="0"/>
              </a:rPr>
              <a:t>很少需要用某些 </a:t>
            </a:r>
            <a:r>
              <a:rPr lang="en-US" altLang="zh-CN" sz="2000" b="1" dirty="0">
                <a:latin typeface="Times New Roman" panose="02020603050405020304" pitchFamily="18" charset="0"/>
                <a:ea typeface="微软雅黑" charset="0"/>
                <a:cs typeface="Times New Roman" panose="02020603050405020304" pitchFamily="18" charset="0"/>
              </a:rPr>
              <a:t>free-result </a:t>
            </a:r>
            <a:r>
              <a:rPr lang="zh-CN" altLang="en-US" sz="2000" b="1" dirty="0">
                <a:latin typeface="Times New Roman" panose="02020603050405020304" pitchFamily="18" charset="0"/>
                <a:ea typeface="微软雅黑" charset="0"/>
                <a:cs typeface="Times New Roman" panose="02020603050405020304" pitchFamily="18" charset="0"/>
              </a:rPr>
              <a:t>函数来手工释放内存</a:t>
            </a:r>
            <a:r>
              <a:rPr lang="zh-CN" altLang="en-US" sz="2000" dirty="0">
                <a:latin typeface="Times New Roman" panose="02020603050405020304" pitchFamily="18" charset="0"/>
                <a:ea typeface="微软雅黑" charset="0"/>
                <a:cs typeface="Times New Roman" panose="02020603050405020304" pitchFamily="18" charset="0"/>
              </a:rPr>
              <a:t>。</a:t>
            </a:r>
          </a:p>
        </p:txBody>
      </p:sp>
      <p:sp>
        <p:nvSpPr>
          <p:cNvPr id="8" name="AutoShape 5">
            <a:extLst>
              <a:ext uri="{FF2B5EF4-FFF2-40B4-BE49-F238E27FC236}">
                <a16:creationId xmlns:a16="http://schemas.microsoft.com/office/drawing/2014/main" id="{1BD63828-C938-C943-9AC7-6BF8F820FC24}"/>
              </a:ext>
            </a:extLst>
          </p:cNvPr>
          <p:cNvSpPr>
            <a:spLocks noChangeArrowheads="1"/>
          </p:cNvSpPr>
          <p:nvPr/>
        </p:nvSpPr>
        <p:spPr bwMode="auto">
          <a:xfrm>
            <a:off x="2027237" y="3849846"/>
            <a:ext cx="8137525" cy="1728787"/>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r>
              <a:rPr lang="en-US" altLang="zh-CN" sz="1600" b="1" dirty="0">
                <a:solidFill>
                  <a:schemeClr val="accent2"/>
                </a:solidFill>
                <a:latin typeface="Times New Roman" panose="02020603050405020304" pitchFamily="18" charset="0"/>
                <a:ea typeface="楷体_GB2312" pitchFamily="49" charset="-122"/>
                <a:cs typeface="Times New Roman" panose="02020603050405020304" pitchFamily="18" charset="0"/>
              </a:rPr>
              <a:t>&lt;?</a:t>
            </a:r>
            <a:r>
              <a:rPr lang="en-US" altLang="zh-CN" sz="1600" b="1" dirty="0" err="1">
                <a:solidFill>
                  <a:schemeClr val="accent2"/>
                </a:solidFill>
                <a:latin typeface="Times New Roman" panose="02020603050405020304" pitchFamily="18" charset="0"/>
                <a:ea typeface="楷体_GB2312" pitchFamily="49" charset="-122"/>
                <a:cs typeface="Times New Roman" panose="02020603050405020304" pitchFamily="18" charset="0"/>
              </a:rPr>
              <a:t>php</a:t>
            </a:r>
            <a:endParaRPr lang="en-US" altLang="zh-CN" sz="1600" b="1" dirty="0">
              <a:solidFill>
                <a:schemeClr val="accent2"/>
              </a:solidFill>
              <a:latin typeface="Times New Roman" panose="02020603050405020304" pitchFamily="18" charset="0"/>
              <a:ea typeface="楷体_GB2312" pitchFamily="49" charset="-122"/>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a:t>
            </a:r>
            <a:r>
              <a:rPr lang="en-US" altLang="zh-CN" b="1" dirty="0" err="1">
                <a:solidFill>
                  <a:srgbClr val="009900"/>
                </a:solidFill>
                <a:latin typeface="Times New Roman" panose="02020603050405020304" pitchFamily="18" charset="0"/>
                <a:cs typeface="Times New Roman" panose="02020603050405020304" pitchFamily="18" charset="0"/>
              </a:rPr>
              <a:t>file_handle</a:t>
            </a:r>
            <a:r>
              <a:rPr lang="en-US" altLang="zh-CN" b="1" dirty="0">
                <a:solidFill>
                  <a:srgbClr val="009900"/>
                </a:solidFill>
                <a:latin typeface="Times New Roman" panose="02020603050405020304" pitchFamily="18" charset="0"/>
                <a:cs typeface="Times New Roman" panose="02020603050405020304" pitchFamily="18" charset="0"/>
              </a:rPr>
              <a:t> </a:t>
            </a:r>
            <a:r>
              <a:rPr lang="en-US" altLang="zh-CN" b="1" dirty="0">
                <a:solidFill>
                  <a:srgbClr val="9A400E"/>
                </a:solidFill>
                <a:latin typeface="Times New Roman" panose="02020603050405020304" pitchFamily="18" charset="0"/>
                <a:cs typeface="Times New Roman" panose="02020603050405020304" pitchFamily="18" charset="0"/>
              </a:rPr>
              <a:t>= </a:t>
            </a:r>
            <a:r>
              <a:rPr lang="en-US" altLang="zh-CN" b="1" dirty="0" err="1">
                <a:solidFill>
                  <a:srgbClr val="009900"/>
                </a:solidFill>
                <a:latin typeface="Times New Roman" panose="02020603050405020304" pitchFamily="18" charset="0"/>
                <a:cs typeface="Times New Roman" panose="02020603050405020304" pitchFamily="18" charset="0"/>
              </a:rPr>
              <a:t>fopen</a:t>
            </a:r>
            <a:r>
              <a:rPr lang="en-US" altLang="zh-CN" b="1" dirty="0">
                <a:solidFill>
                  <a:srgbClr val="009900"/>
                </a:solidFill>
                <a:latin typeface="Times New Roman" panose="02020603050405020304" pitchFamily="18" charset="0"/>
                <a:cs typeface="Times New Roman" panose="02020603050405020304" pitchFamily="18" charset="0"/>
              </a:rPr>
              <a:t>("</a:t>
            </a:r>
            <a:r>
              <a:rPr lang="en-US" altLang="zh-CN" b="1" dirty="0" err="1">
                <a:solidFill>
                  <a:srgbClr val="FF00FF"/>
                </a:solidFill>
                <a:latin typeface="Times New Roman" panose="02020603050405020304" pitchFamily="18" charset="0"/>
                <a:cs typeface="Times New Roman" panose="02020603050405020304" pitchFamily="18" charset="0"/>
              </a:rPr>
              <a:t>info.txt</a:t>
            </a:r>
            <a:r>
              <a:rPr lang="en-US" altLang="zh-CN" b="1" dirty="0" err="1">
                <a:solidFill>
                  <a:srgbClr val="009900"/>
                </a:solidFill>
                <a:latin typeface="Times New Roman" panose="02020603050405020304" pitchFamily="18" charset="0"/>
                <a:cs typeface="Times New Roman" panose="02020603050405020304" pitchFamily="18" charset="0"/>
              </a:rPr>
              <a:t>","</a:t>
            </a:r>
            <a:r>
              <a:rPr lang="en-US" altLang="zh-CN" b="1" dirty="0" err="1">
                <a:solidFill>
                  <a:srgbClr val="FF00FF"/>
                </a:solidFill>
                <a:latin typeface="Times New Roman" panose="02020603050405020304" pitchFamily="18" charset="0"/>
                <a:cs typeface="Times New Roman" panose="02020603050405020304" pitchFamily="18" charset="0"/>
              </a:rPr>
              <a:t>w</a:t>
            </a:r>
            <a:r>
              <a:rPr lang="en-US" altLang="zh-CN" b="1" dirty="0">
                <a:solidFill>
                  <a:srgbClr val="009900"/>
                </a:solidFill>
                <a:latin typeface="Times New Roman" panose="02020603050405020304" pitchFamily="18" charset="0"/>
                <a:cs typeface="Times New Roman" panose="02020603050405020304" pitchFamily="18" charset="0"/>
              </a:rPr>
              <a:t>");</a:t>
            </a:r>
          </a:p>
          <a:p>
            <a:r>
              <a:rPr lang="en-US" altLang="zh-CN" b="1" dirty="0">
                <a:solidFill>
                  <a:srgbClr val="009900"/>
                </a:solidFill>
                <a:latin typeface="Times New Roman" panose="02020603050405020304" pitchFamily="18" charset="0"/>
                <a:cs typeface="Times New Roman" panose="02020603050405020304" pitchFamily="18" charset="0"/>
              </a:rPr>
              <a:t>    </a:t>
            </a:r>
            <a:r>
              <a:rPr lang="en-US" altLang="zh-CN" b="1" dirty="0" err="1">
                <a:solidFill>
                  <a:srgbClr val="009900"/>
                </a:solidFill>
                <a:latin typeface="Times New Roman" panose="02020603050405020304" pitchFamily="18" charset="0"/>
                <a:cs typeface="Times New Roman" panose="02020603050405020304" pitchFamily="18" charset="0"/>
              </a:rPr>
              <a:t>var_dump</a:t>
            </a:r>
            <a:r>
              <a:rPr lang="en-US" altLang="zh-CN" b="1" dirty="0">
                <a:solidFill>
                  <a:srgbClr val="009900"/>
                </a:solidFill>
                <a:latin typeface="Times New Roman" panose="02020603050405020304" pitchFamily="18" charset="0"/>
                <a:cs typeface="Times New Roman" panose="02020603050405020304" pitchFamily="18" charset="0"/>
              </a:rPr>
              <a:t>(</a:t>
            </a:r>
            <a:r>
              <a:rPr lang="en-US" altLang="zh-CN" b="1" dirty="0">
                <a:solidFill>
                  <a:srgbClr val="9A400E"/>
                </a:solidFill>
                <a:latin typeface="Times New Roman" panose="02020603050405020304" pitchFamily="18" charset="0"/>
                <a:cs typeface="Times New Roman" panose="02020603050405020304" pitchFamily="18" charset="0"/>
              </a:rPr>
              <a:t>$</a:t>
            </a:r>
            <a:r>
              <a:rPr lang="en-US" altLang="zh-CN" b="1" dirty="0" err="1">
                <a:solidFill>
                  <a:srgbClr val="009900"/>
                </a:solidFill>
                <a:latin typeface="Times New Roman" panose="02020603050405020304" pitchFamily="18" charset="0"/>
                <a:cs typeface="Times New Roman" panose="02020603050405020304" pitchFamily="18" charset="0"/>
              </a:rPr>
              <a:t>file_handle</a:t>
            </a:r>
            <a:r>
              <a:rPr lang="en-US" altLang="zh-CN" b="1" dirty="0">
                <a:solidFill>
                  <a:srgbClr val="009900"/>
                </a:solidFill>
                <a:latin typeface="Times New Roman" panose="02020603050405020304" pitchFamily="18" charset="0"/>
                <a:cs typeface="Times New Roman" panose="02020603050405020304" pitchFamily="18" charset="0"/>
              </a:rPr>
              <a:t>);	    </a:t>
            </a:r>
            <a:r>
              <a:rPr lang="en-US" altLang="zh-CN" dirty="0">
                <a:solidFill>
                  <a:srgbClr val="0099CC"/>
                </a:solidFill>
                <a:latin typeface="Times New Roman" panose="02020603050405020304" pitchFamily="18" charset="0"/>
                <a:cs typeface="Times New Roman" panose="02020603050405020304" pitchFamily="18" charset="0"/>
              </a:rPr>
              <a:t>//resource(3) of type (stream)</a:t>
            </a:r>
            <a:endParaRPr lang="zh-CN" altLang="en-US" dirty="0">
              <a:solidFill>
                <a:srgbClr val="0099CC"/>
              </a:solidFill>
              <a:latin typeface="Times New Roman" panose="02020603050405020304" pitchFamily="18" charset="0"/>
              <a:cs typeface="Times New Roman" panose="02020603050405020304" pitchFamily="18" charset="0"/>
            </a:endParaRPr>
          </a:p>
          <a:p>
            <a:r>
              <a:rPr lang="en-US" altLang="zh-CN" b="1" dirty="0">
                <a:solidFill>
                  <a:srgbClr val="009900"/>
                </a:solidFill>
                <a:latin typeface="Times New Roman" panose="02020603050405020304" pitchFamily="18" charset="0"/>
                <a:cs typeface="Times New Roman" panose="02020603050405020304" pitchFamily="18" charset="0"/>
              </a:rPr>
              <a:t>    $</a:t>
            </a:r>
            <a:r>
              <a:rPr lang="en-US" altLang="zh-CN" b="1" dirty="0" err="1">
                <a:solidFill>
                  <a:srgbClr val="009900"/>
                </a:solidFill>
                <a:latin typeface="Times New Roman" panose="02020603050405020304" pitchFamily="18" charset="0"/>
                <a:cs typeface="Times New Roman" panose="02020603050405020304" pitchFamily="18" charset="0"/>
              </a:rPr>
              <a:t>link_mysql</a:t>
            </a:r>
            <a:r>
              <a:rPr lang="en-US" altLang="zh-CN" b="1" dirty="0">
                <a:solidFill>
                  <a:srgbClr val="009900"/>
                </a:solidFill>
                <a:latin typeface="Times New Roman" panose="02020603050405020304" pitchFamily="18" charset="0"/>
                <a:cs typeface="Times New Roman" panose="02020603050405020304" pitchFamily="18" charset="0"/>
              </a:rPr>
              <a:t> </a:t>
            </a:r>
            <a:r>
              <a:rPr lang="en-US" altLang="zh-CN" b="1" dirty="0">
                <a:solidFill>
                  <a:srgbClr val="9A400E"/>
                </a:solidFill>
                <a:latin typeface="Times New Roman" panose="02020603050405020304" pitchFamily="18" charset="0"/>
                <a:cs typeface="Times New Roman" panose="02020603050405020304" pitchFamily="18" charset="0"/>
              </a:rPr>
              <a:t>= </a:t>
            </a:r>
            <a:r>
              <a:rPr lang="en-US" altLang="zh-CN" b="1" dirty="0" err="1">
                <a:solidFill>
                  <a:srgbClr val="009900"/>
                </a:solidFill>
                <a:latin typeface="Times New Roman" panose="02020603050405020304" pitchFamily="18" charset="0"/>
                <a:cs typeface="Times New Roman" panose="02020603050405020304" pitchFamily="18" charset="0"/>
              </a:rPr>
              <a:t>mysqli_connect</a:t>
            </a:r>
            <a:r>
              <a:rPr lang="en-US" altLang="zh-CN" b="1" dirty="0">
                <a:solidFill>
                  <a:srgbClr val="009900"/>
                </a:solidFill>
                <a:latin typeface="Times New Roman" panose="02020603050405020304" pitchFamily="18" charset="0"/>
                <a:cs typeface="Times New Roman" panose="02020603050405020304" pitchFamily="18" charset="0"/>
              </a:rPr>
              <a:t>("</a:t>
            </a:r>
            <a:r>
              <a:rPr lang="en-US" altLang="zh-CN" b="1" dirty="0" err="1">
                <a:solidFill>
                  <a:srgbClr val="FF00FF"/>
                </a:solidFill>
                <a:latin typeface="Times New Roman" panose="02020603050405020304" pitchFamily="18" charset="0"/>
                <a:cs typeface="Times New Roman" panose="02020603050405020304" pitchFamily="18" charset="0"/>
              </a:rPr>
              <a:t>localhost</a:t>
            </a:r>
            <a:r>
              <a:rPr lang="en-US" altLang="zh-CN" b="1" dirty="0" err="1">
                <a:solidFill>
                  <a:srgbClr val="009900"/>
                </a:solidFill>
                <a:latin typeface="Times New Roman" panose="02020603050405020304" pitchFamily="18" charset="0"/>
                <a:cs typeface="Times New Roman" panose="02020603050405020304" pitchFamily="18" charset="0"/>
              </a:rPr>
              <a:t>","</a:t>
            </a:r>
            <a:r>
              <a:rPr lang="en-US" altLang="zh-CN" b="1" dirty="0" err="1">
                <a:solidFill>
                  <a:srgbClr val="FF00FF"/>
                </a:solidFill>
                <a:latin typeface="Times New Roman" panose="02020603050405020304" pitchFamily="18" charset="0"/>
                <a:cs typeface="Times New Roman" panose="02020603050405020304" pitchFamily="18" charset="0"/>
              </a:rPr>
              <a:t>root</a:t>
            </a:r>
            <a:r>
              <a:rPr lang="en-US" altLang="zh-CN" b="1" dirty="0" err="1">
                <a:solidFill>
                  <a:srgbClr val="009900"/>
                </a:solidFill>
                <a:latin typeface="Times New Roman" panose="02020603050405020304" pitchFamily="18" charset="0"/>
                <a:cs typeface="Times New Roman" panose="02020603050405020304" pitchFamily="18" charset="0"/>
              </a:rPr>
              <a:t>","</a:t>
            </a:r>
            <a:r>
              <a:rPr lang="en-US" altLang="zh-CN" b="1" dirty="0" err="1">
                <a:solidFill>
                  <a:srgbClr val="FF00FF"/>
                </a:solidFill>
                <a:latin typeface="Times New Roman" panose="02020603050405020304" pitchFamily="18" charset="0"/>
                <a:cs typeface="Times New Roman" panose="02020603050405020304" pitchFamily="18" charset="0"/>
              </a:rPr>
              <a:t>root</a:t>
            </a:r>
            <a:r>
              <a:rPr lang="en-US" altLang="zh-CN" b="1" dirty="0">
                <a:solidFill>
                  <a:srgbClr val="009900"/>
                </a:solidFill>
                <a:latin typeface="Times New Roman" panose="02020603050405020304" pitchFamily="18" charset="0"/>
                <a:cs typeface="Times New Roman" panose="02020603050405020304" pitchFamily="18" charset="0"/>
              </a:rPr>
              <a:t>");</a:t>
            </a:r>
          </a:p>
          <a:p>
            <a:r>
              <a:rPr lang="en-US" altLang="zh-CN" b="1" dirty="0">
                <a:solidFill>
                  <a:srgbClr val="009900"/>
                </a:solidFill>
                <a:latin typeface="Times New Roman" panose="02020603050405020304" pitchFamily="18" charset="0"/>
                <a:cs typeface="Times New Roman" panose="02020603050405020304" pitchFamily="18" charset="0"/>
              </a:rPr>
              <a:t>    </a:t>
            </a:r>
            <a:r>
              <a:rPr lang="en-US" altLang="zh-CN" b="1" dirty="0" err="1">
                <a:solidFill>
                  <a:srgbClr val="009900"/>
                </a:solidFill>
                <a:latin typeface="Times New Roman" panose="02020603050405020304" pitchFamily="18" charset="0"/>
                <a:cs typeface="Times New Roman" panose="02020603050405020304" pitchFamily="18" charset="0"/>
              </a:rPr>
              <a:t>var_dump</a:t>
            </a:r>
            <a:r>
              <a:rPr lang="en-US" altLang="zh-CN" b="1" dirty="0">
                <a:solidFill>
                  <a:srgbClr val="009900"/>
                </a:solidFill>
                <a:latin typeface="Times New Roman" panose="02020603050405020304" pitchFamily="18" charset="0"/>
                <a:cs typeface="Times New Roman" panose="02020603050405020304" pitchFamily="18" charset="0"/>
              </a:rPr>
              <a:t>(</a:t>
            </a:r>
            <a:r>
              <a:rPr lang="en-US" altLang="zh-CN" b="1" dirty="0">
                <a:solidFill>
                  <a:srgbClr val="9A400E"/>
                </a:solidFill>
                <a:latin typeface="Times New Roman" panose="02020603050405020304" pitchFamily="18" charset="0"/>
                <a:cs typeface="Times New Roman" panose="02020603050405020304" pitchFamily="18" charset="0"/>
              </a:rPr>
              <a:t>$</a:t>
            </a:r>
            <a:r>
              <a:rPr lang="en-US" altLang="zh-CN" b="1" dirty="0" err="1">
                <a:solidFill>
                  <a:srgbClr val="009900"/>
                </a:solidFill>
                <a:latin typeface="Times New Roman" panose="02020603050405020304" pitchFamily="18" charset="0"/>
                <a:cs typeface="Times New Roman" panose="02020603050405020304" pitchFamily="18" charset="0"/>
              </a:rPr>
              <a:t>link_mysql</a:t>
            </a:r>
            <a:r>
              <a:rPr lang="en-US" altLang="zh-CN" b="1" dirty="0">
                <a:solidFill>
                  <a:srgbClr val="009900"/>
                </a:solidFill>
                <a:latin typeface="Times New Roman" panose="02020603050405020304" pitchFamily="18" charset="0"/>
                <a:cs typeface="Times New Roman" panose="02020603050405020304" pitchFamily="18" charset="0"/>
              </a:rPr>
              <a:t>);	    </a:t>
            </a:r>
            <a:r>
              <a:rPr lang="en-US" altLang="zh-CN" dirty="0">
                <a:solidFill>
                  <a:srgbClr val="0099CC"/>
                </a:solidFill>
                <a:latin typeface="Times New Roman" panose="02020603050405020304" pitchFamily="18" charset="0"/>
                <a:cs typeface="Times New Roman" panose="02020603050405020304" pitchFamily="18" charset="0"/>
              </a:rPr>
              <a:t>//resource(4) of type (</a:t>
            </a:r>
            <a:r>
              <a:rPr lang="en-US" altLang="zh-CN" dirty="0" err="1">
                <a:solidFill>
                  <a:srgbClr val="0099CC"/>
                </a:solidFill>
                <a:latin typeface="Times New Roman" panose="02020603050405020304" pitchFamily="18" charset="0"/>
                <a:cs typeface="Times New Roman" panose="02020603050405020304" pitchFamily="18" charset="0"/>
              </a:rPr>
              <a:t>mysql</a:t>
            </a:r>
            <a:r>
              <a:rPr lang="en-US" altLang="zh-CN" dirty="0">
                <a:solidFill>
                  <a:srgbClr val="0099CC"/>
                </a:solidFill>
                <a:latin typeface="Times New Roman" panose="02020603050405020304" pitchFamily="18" charset="0"/>
                <a:cs typeface="Times New Roman" panose="02020603050405020304" pitchFamily="18" charset="0"/>
              </a:rPr>
              <a:t> link)</a:t>
            </a:r>
            <a:endParaRPr lang="en-US" altLang="zh-CN" sz="1600" dirty="0">
              <a:solidFill>
                <a:srgbClr val="0099CC"/>
              </a:solidFill>
              <a:latin typeface="Times New Roman" panose="02020603050405020304" pitchFamily="18" charset="0"/>
              <a:ea typeface="楷体_GB2312" pitchFamily="49" charset="-122"/>
              <a:cs typeface="Times New Roman" panose="02020603050405020304" pitchFamily="18" charset="0"/>
            </a:endParaRPr>
          </a:p>
          <a:p>
            <a:r>
              <a:rPr lang="en-US" altLang="zh-CN" sz="1600" b="1" dirty="0">
                <a:solidFill>
                  <a:schemeClr val="accent2"/>
                </a:solidFill>
                <a:latin typeface="Times New Roman" panose="02020603050405020304" pitchFamily="18" charset="0"/>
                <a:ea typeface="楷体_GB2312" pitchFamily="49" charset="-122"/>
                <a:cs typeface="Times New Roman" panose="02020603050405020304" pitchFamily="18" charset="0"/>
              </a:rPr>
              <a:t>?&gt;</a:t>
            </a:r>
          </a:p>
        </p:txBody>
      </p:sp>
    </p:spTree>
    <p:extLst>
      <p:ext uri="{BB962C8B-B14F-4D97-AF65-F5344CB8AC3E}">
        <p14:creationId xmlns:p14="http://schemas.microsoft.com/office/powerpoint/2010/main" val="40148119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36</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8.9 NULL</a:t>
            </a:r>
            <a:r>
              <a:rPr lang="zh-CN" altLang="en-US" sz="4400" dirty="0">
                <a:solidFill>
                  <a:schemeClr val="bg1"/>
                </a:solidFill>
                <a:latin typeface="Microsoft YaHei" panose="020B0503020204020204" pitchFamily="34" charset="-122"/>
                <a:ea typeface="Microsoft YaHei" panose="020B0503020204020204" pitchFamily="34" charset="-122"/>
                <a:cs typeface="+mj-cs"/>
              </a:rPr>
              <a:t>类型</a:t>
            </a:r>
          </a:p>
        </p:txBody>
      </p:sp>
      <p:sp>
        <p:nvSpPr>
          <p:cNvPr id="7" name="Rectangle 3">
            <a:extLst>
              <a:ext uri="{FF2B5EF4-FFF2-40B4-BE49-F238E27FC236}">
                <a16:creationId xmlns:a16="http://schemas.microsoft.com/office/drawing/2014/main" id="{EE6EDCDD-202F-EA4C-94A2-89E30871BF0D}"/>
              </a:ext>
            </a:extLst>
          </p:cNvPr>
          <p:cNvSpPr txBox="1">
            <a:spLocks noChangeArrowheads="1"/>
          </p:cNvSpPr>
          <p:nvPr/>
        </p:nvSpPr>
        <p:spPr>
          <a:xfrm>
            <a:off x="414669" y="1323754"/>
            <a:ext cx="10717619"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ts val="3500"/>
              </a:lnSpc>
            </a:pPr>
            <a:r>
              <a:rPr lang="zh-CN" altLang="en-US" dirty="0">
                <a:latin typeface="Times New Roman" panose="02020603050405020304" pitchFamily="18" charset="0"/>
                <a:ea typeface="微软雅黑" charset="0"/>
                <a:cs typeface="Times New Roman" panose="02020603050405020304" pitchFamily="18" charset="0"/>
              </a:rPr>
              <a:t>      特殊的 </a:t>
            </a:r>
            <a:r>
              <a:rPr lang="en-US" altLang="zh-CN" dirty="0">
                <a:latin typeface="Times New Roman" panose="02020603050405020304" pitchFamily="18" charset="0"/>
                <a:ea typeface="微软雅黑" charset="0"/>
                <a:cs typeface="Times New Roman" panose="02020603050405020304" pitchFamily="18" charset="0"/>
              </a:rPr>
              <a:t>NULL </a:t>
            </a:r>
            <a:r>
              <a:rPr lang="zh-CN" altLang="en-US" dirty="0">
                <a:latin typeface="Times New Roman" panose="02020603050405020304" pitchFamily="18" charset="0"/>
                <a:ea typeface="微软雅黑" charset="0"/>
                <a:cs typeface="Times New Roman" panose="02020603050405020304" pitchFamily="18" charset="0"/>
              </a:rPr>
              <a:t>值表示一个变量没有值。</a:t>
            </a:r>
            <a:r>
              <a:rPr lang="en-US" altLang="zh-CN" dirty="0">
                <a:latin typeface="Times New Roman" panose="02020603050405020304" pitchFamily="18" charset="0"/>
                <a:ea typeface="微软雅黑" charset="0"/>
                <a:cs typeface="Times New Roman" panose="02020603050405020304" pitchFamily="18" charset="0"/>
              </a:rPr>
              <a:t>NULL</a:t>
            </a:r>
            <a:r>
              <a:rPr lang="zh-CN" altLang="en-US" dirty="0">
                <a:latin typeface="Times New Roman" panose="02020603050405020304" pitchFamily="18" charset="0"/>
                <a:ea typeface="微软雅黑" charset="0"/>
                <a:cs typeface="Times New Roman" panose="02020603050405020304" pitchFamily="18" charset="0"/>
              </a:rPr>
              <a:t>类型唯一可能的值就是</a:t>
            </a:r>
            <a:r>
              <a:rPr lang="en-US" altLang="zh-CN" dirty="0">
                <a:latin typeface="Times New Roman" panose="02020603050405020304" pitchFamily="18" charset="0"/>
                <a:ea typeface="微软雅黑" charset="0"/>
                <a:cs typeface="Times New Roman" panose="02020603050405020304" pitchFamily="18" charset="0"/>
              </a:rPr>
              <a:t>NULL</a:t>
            </a:r>
            <a:r>
              <a:rPr lang="zh-CN" altLang="en-US" dirty="0">
                <a:latin typeface="Times New Roman" panose="02020603050405020304" pitchFamily="18" charset="0"/>
                <a:ea typeface="微软雅黑" charset="0"/>
                <a:cs typeface="Times New Roman" panose="02020603050405020304" pitchFamily="18" charset="0"/>
              </a:rPr>
              <a:t>，表示一个变量的值为空，</a:t>
            </a:r>
            <a:r>
              <a:rPr lang="en-US" altLang="zh-CN" dirty="0">
                <a:latin typeface="Times New Roman" panose="02020603050405020304" pitchFamily="18" charset="0"/>
                <a:ea typeface="微软雅黑" charset="0"/>
                <a:cs typeface="Times New Roman" panose="02020603050405020304" pitchFamily="18" charset="0"/>
              </a:rPr>
              <a:t>NULL</a:t>
            </a:r>
            <a:r>
              <a:rPr lang="zh-CN" altLang="en-US" dirty="0">
                <a:latin typeface="Times New Roman" panose="02020603050405020304" pitchFamily="18" charset="0"/>
                <a:ea typeface="微软雅黑" charset="0"/>
                <a:cs typeface="Times New Roman" panose="02020603050405020304" pitchFamily="18" charset="0"/>
              </a:rPr>
              <a:t>不区分大小写。</a:t>
            </a:r>
          </a:p>
          <a:p>
            <a:pPr algn="l">
              <a:lnSpc>
                <a:spcPts val="3500"/>
              </a:lnSpc>
            </a:pPr>
            <a:r>
              <a:rPr lang="zh-CN" altLang="en-US" dirty="0">
                <a:latin typeface="Times New Roman" panose="02020603050405020304" pitchFamily="18" charset="0"/>
                <a:ea typeface="微软雅黑" charset="0"/>
                <a:cs typeface="Times New Roman" panose="02020603050405020304" pitchFamily="18" charset="0"/>
              </a:rPr>
              <a:t>     在下列情况下，一个变量被认为是 </a:t>
            </a:r>
            <a:r>
              <a:rPr lang="en-US" altLang="zh-CN" dirty="0">
                <a:latin typeface="Times New Roman" panose="02020603050405020304" pitchFamily="18" charset="0"/>
                <a:ea typeface="微软雅黑" charset="0"/>
                <a:cs typeface="Times New Roman" panose="02020603050405020304" pitchFamily="18" charset="0"/>
              </a:rPr>
              <a:t>NULL</a:t>
            </a:r>
            <a:r>
              <a:rPr lang="zh-CN" altLang="en-US" dirty="0">
                <a:latin typeface="Times New Roman" panose="02020603050405020304" pitchFamily="18" charset="0"/>
                <a:ea typeface="微软雅黑" charset="0"/>
                <a:cs typeface="Times New Roman" panose="02020603050405020304" pitchFamily="18" charset="0"/>
              </a:rPr>
              <a:t>： </a:t>
            </a:r>
          </a:p>
          <a:p>
            <a:pPr marL="800078" lvl="1" indent="-342900" algn="l">
              <a:lnSpc>
                <a:spcPts val="3500"/>
              </a:lnSpc>
              <a:buFont typeface="Wingdings" pitchFamily="2" charset="2"/>
              <a:buChar char="Ø"/>
            </a:pPr>
            <a:r>
              <a:rPr lang="zh-CN" altLang="en-US" sz="2400" dirty="0">
                <a:solidFill>
                  <a:srgbClr val="C00000"/>
                </a:solidFill>
                <a:latin typeface="Times New Roman" panose="02020603050405020304" pitchFamily="18" charset="0"/>
                <a:ea typeface="微软雅黑" charset="0"/>
                <a:cs typeface="Times New Roman" panose="02020603050405020304" pitchFamily="18" charset="0"/>
              </a:rPr>
              <a:t>被赋值为 </a:t>
            </a:r>
            <a:r>
              <a:rPr lang="en-US" altLang="zh-CN" sz="2400" dirty="0">
                <a:solidFill>
                  <a:srgbClr val="C00000"/>
                </a:solidFill>
                <a:latin typeface="Times New Roman" panose="02020603050405020304" pitchFamily="18" charset="0"/>
                <a:ea typeface="微软雅黑" charset="0"/>
                <a:cs typeface="Times New Roman" panose="02020603050405020304" pitchFamily="18" charset="0"/>
              </a:rPr>
              <a:t>NULL</a:t>
            </a:r>
            <a:r>
              <a:rPr lang="zh-CN" altLang="en-US" sz="2400" dirty="0">
                <a:solidFill>
                  <a:srgbClr val="C00000"/>
                </a:solidFill>
                <a:latin typeface="Times New Roman" panose="02020603050405020304" pitchFamily="18" charset="0"/>
                <a:ea typeface="微软雅黑" charset="0"/>
                <a:cs typeface="Times New Roman" panose="02020603050405020304" pitchFamily="18" charset="0"/>
              </a:rPr>
              <a:t>值的变量。 </a:t>
            </a:r>
          </a:p>
          <a:p>
            <a:pPr marL="800078" lvl="1" indent="-342900" algn="l">
              <a:lnSpc>
                <a:spcPts val="3500"/>
              </a:lnSpc>
              <a:buFont typeface="Wingdings" pitchFamily="2" charset="2"/>
              <a:buChar char="Ø"/>
            </a:pPr>
            <a:r>
              <a:rPr lang="zh-CN" altLang="en-US" sz="2400" dirty="0">
                <a:solidFill>
                  <a:srgbClr val="C00000"/>
                </a:solidFill>
                <a:latin typeface="Times New Roman" panose="02020603050405020304" pitchFamily="18" charset="0"/>
                <a:ea typeface="微软雅黑" charset="0"/>
                <a:cs typeface="Times New Roman" panose="02020603050405020304" pitchFamily="18" charset="0"/>
              </a:rPr>
              <a:t>尚未被赋值的变量。 </a:t>
            </a:r>
          </a:p>
          <a:p>
            <a:pPr marL="800078" lvl="1" indent="-342900" algn="l">
              <a:lnSpc>
                <a:spcPts val="3500"/>
              </a:lnSpc>
              <a:buFont typeface="Wingdings" pitchFamily="2" charset="2"/>
              <a:buChar char="Ø"/>
            </a:pPr>
            <a:r>
              <a:rPr lang="zh-CN" altLang="en-US" sz="2400" dirty="0">
                <a:solidFill>
                  <a:srgbClr val="C00000"/>
                </a:solidFill>
                <a:latin typeface="Times New Roman" panose="02020603050405020304" pitchFamily="18" charset="0"/>
                <a:ea typeface="微软雅黑" charset="0"/>
                <a:cs typeface="Times New Roman" panose="02020603050405020304" pitchFamily="18" charset="0"/>
              </a:rPr>
              <a:t>被</a:t>
            </a:r>
            <a:r>
              <a:rPr lang="en-US" altLang="zh-CN" sz="2400" dirty="0">
                <a:solidFill>
                  <a:srgbClr val="C00000"/>
                </a:solidFill>
                <a:latin typeface="Times New Roman" panose="02020603050405020304" pitchFamily="18" charset="0"/>
                <a:ea typeface="微软雅黑" charset="0"/>
                <a:cs typeface="Times New Roman" panose="02020603050405020304" pitchFamily="18" charset="0"/>
              </a:rPr>
              <a:t>unset()</a:t>
            </a:r>
            <a:r>
              <a:rPr lang="zh-CN" altLang="en-US" sz="2400" dirty="0">
                <a:solidFill>
                  <a:srgbClr val="C00000"/>
                </a:solidFill>
                <a:latin typeface="Times New Roman" panose="02020603050405020304" pitchFamily="18" charset="0"/>
                <a:ea typeface="微软雅黑" charset="0"/>
                <a:cs typeface="Times New Roman" panose="02020603050405020304" pitchFamily="18" charset="0"/>
              </a:rPr>
              <a:t>函数销毁的变量。 </a:t>
            </a:r>
            <a:endParaRPr lang="zh-CN" altLang="en-US" sz="2400" dirty="0">
              <a:latin typeface="Times New Roman" panose="02020603050405020304" pitchFamily="18" charset="0"/>
              <a:ea typeface="微软雅黑" charset="0"/>
              <a:cs typeface="Times New Roman" panose="02020603050405020304" pitchFamily="18" charset="0"/>
            </a:endParaRPr>
          </a:p>
        </p:txBody>
      </p:sp>
    </p:spTree>
    <p:extLst>
      <p:ext uri="{BB962C8B-B14F-4D97-AF65-F5344CB8AC3E}">
        <p14:creationId xmlns:p14="http://schemas.microsoft.com/office/powerpoint/2010/main" val="22666928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37</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8.10 </a:t>
            </a:r>
            <a:r>
              <a:rPr lang="zh-CN" altLang="en-US" sz="4400" dirty="0">
                <a:solidFill>
                  <a:schemeClr val="bg1"/>
                </a:solidFill>
                <a:latin typeface="Microsoft YaHei" panose="020B0503020204020204" pitchFamily="34" charset="-122"/>
                <a:ea typeface="Microsoft YaHei" panose="020B0503020204020204" pitchFamily="34" charset="-122"/>
                <a:cs typeface="+mj-cs"/>
              </a:rPr>
              <a:t>伪类型介绍</a:t>
            </a:r>
          </a:p>
        </p:txBody>
      </p:sp>
      <p:sp>
        <p:nvSpPr>
          <p:cNvPr id="5" name="Rectangle 3">
            <a:extLst>
              <a:ext uri="{FF2B5EF4-FFF2-40B4-BE49-F238E27FC236}">
                <a16:creationId xmlns:a16="http://schemas.microsoft.com/office/drawing/2014/main" id="{047C083B-68DA-9145-8BA1-9F17ED8F0A0D}"/>
              </a:ext>
            </a:extLst>
          </p:cNvPr>
          <p:cNvSpPr txBox="1">
            <a:spLocks noChangeArrowheads="1"/>
          </p:cNvSpPr>
          <p:nvPr/>
        </p:nvSpPr>
        <p:spPr>
          <a:xfrm>
            <a:off x="428247" y="1196690"/>
            <a:ext cx="10914007" cy="492947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ts val="2900"/>
              </a:lnSpc>
              <a:buFont typeface="Wingdings" pitchFamily="2" charset="2"/>
              <a:buChar char="q"/>
            </a:pPr>
            <a:r>
              <a:rPr lang="zh-CN" altLang="en-US" dirty="0">
                <a:solidFill>
                  <a:srgbClr val="FF0000"/>
                </a:solidFill>
                <a:latin typeface="Times New Roman" panose="02020603050405020304" pitchFamily="18" charset="0"/>
                <a:ea typeface="微软雅黑" charset="0"/>
                <a:cs typeface="Times New Roman" panose="02020603050405020304" pitchFamily="18" charset="0"/>
              </a:rPr>
              <a:t>伪类型</a:t>
            </a:r>
            <a:r>
              <a:rPr lang="zh-CN" altLang="en-US" dirty="0">
                <a:latin typeface="Times New Roman" panose="02020603050405020304" pitchFamily="18" charset="0"/>
                <a:ea typeface="微软雅黑" charset="0"/>
                <a:cs typeface="Times New Roman" panose="02020603050405020304" pitchFamily="18" charset="0"/>
              </a:rPr>
              <a:t>并不是</a:t>
            </a:r>
            <a:r>
              <a:rPr lang="en-US" altLang="zh-CN" dirty="0">
                <a:latin typeface="Times New Roman" panose="02020603050405020304" pitchFamily="18" charset="0"/>
                <a:ea typeface="微软雅黑" charset="0"/>
                <a:cs typeface="Times New Roman" panose="02020603050405020304" pitchFamily="18" charset="0"/>
              </a:rPr>
              <a:t>PHP</a:t>
            </a:r>
            <a:r>
              <a:rPr lang="zh-CN" altLang="en-US" dirty="0">
                <a:latin typeface="Times New Roman" panose="02020603050405020304" pitchFamily="18" charset="0"/>
                <a:ea typeface="微软雅黑" charset="0"/>
                <a:cs typeface="Times New Roman" panose="02020603050405020304" pitchFamily="18" charset="0"/>
              </a:rPr>
              <a:t>语言中的基本数据类型，</a:t>
            </a:r>
            <a:r>
              <a:rPr lang="zh-CN" altLang="en-US" dirty="0">
                <a:solidFill>
                  <a:srgbClr val="FF0000"/>
                </a:solidFill>
                <a:latin typeface="Times New Roman" panose="02020603050405020304" pitchFamily="18" charset="0"/>
                <a:ea typeface="微软雅黑" charset="0"/>
                <a:cs typeface="Times New Roman" panose="02020603050405020304" pitchFamily="18" charset="0"/>
              </a:rPr>
              <a:t>只是因为</a:t>
            </a:r>
            <a:r>
              <a:rPr lang="en-US" altLang="zh-CN" dirty="0">
                <a:solidFill>
                  <a:srgbClr val="FF0000"/>
                </a:solidFill>
                <a:latin typeface="Times New Roman" panose="02020603050405020304" pitchFamily="18" charset="0"/>
                <a:ea typeface="微软雅黑" charset="0"/>
                <a:cs typeface="Times New Roman" panose="02020603050405020304" pitchFamily="18" charset="0"/>
              </a:rPr>
              <a:t>PHP</a:t>
            </a:r>
            <a:r>
              <a:rPr lang="zh-CN" altLang="en-US" dirty="0">
                <a:solidFill>
                  <a:srgbClr val="FF0000"/>
                </a:solidFill>
                <a:latin typeface="Times New Roman" panose="02020603050405020304" pitchFamily="18" charset="0"/>
                <a:ea typeface="微软雅黑" charset="0"/>
                <a:cs typeface="Times New Roman" panose="02020603050405020304" pitchFamily="18" charset="0"/>
              </a:rPr>
              <a:t>是弱类型语言，所以在一些函数中，一个参数可以接收多种类型的数据</a:t>
            </a:r>
            <a:r>
              <a:rPr lang="zh-CN" altLang="en-US" dirty="0">
                <a:latin typeface="Times New Roman" panose="02020603050405020304" pitchFamily="18" charset="0"/>
                <a:ea typeface="微软雅黑" charset="0"/>
                <a:cs typeface="Times New Roman" panose="02020603050405020304" pitchFamily="18" charset="0"/>
              </a:rPr>
              <a:t>，还可以接收别的函数作为回调函数使用。为了确保代码的易读性在本书中介绍一些伪类型的使用。</a:t>
            </a:r>
          </a:p>
          <a:p>
            <a:pPr marL="742928" lvl="1" indent="-285750" algn="l">
              <a:lnSpc>
                <a:spcPts val="2900"/>
              </a:lnSpc>
              <a:buFont typeface="Wingdings" pitchFamily="2" charset="2"/>
              <a:buChar char="Ø"/>
            </a:pPr>
            <a:r>
              <a:rPr lang="en-US" altLang="zh-CN" i="1" dirty="0">
                <a:solidFill>
                  <a:srgbClr val="FF00FF"/>
                </a:solidFill>
                <a:latin typeface="Times New Roman" panose="02020603050405020304" pitchFamily="18" charset="0"/>
                <a:ea typeface="微软雅黑" charset="0"/>
                <a:cs typeface="Times New Roman" panose="02020603050405020304" pitchFamily="18" charset="0"/>
              </a:rPr>
              <a:t>mixed</a:t>
            </a:r>
            <a:r>
              <a:rPr lang="zh-CN" altLang="en-US" i="1" dirty="0">
                <a:solidFill>
                  <a:srgbClr val="FF00FF"/>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说明一个参数可以接受多种不同的（但并不必须是所有的）类型。 </a:t>
            </a:r>
          </a:p>
          <a:p>
            <a:pPr marL="742928" lvl="1" indent="-285750" algn="l">
              <a:lnSpc>
                <a:spcPts val="2900"/>
              </a:lnSpc>
              <a:buFont typeface="Wingdings" pitchFamily="2" charset="2"/>
              <a:buChar char="Ø"/>
            </a:pPr>
            <a:r>
              <a:rPr lang="en-US" altLang="zh-CN" i="1" dirty="0">
                <a:solidFill>
                  <a:srgbClr val="FF00FF"/>
                </a:solidFill>
                <a:latin typeface="Times New Roman" panose="02020603050405020304" pitchFamily="18" charset="0"/>
                <a:ea typeface="微软雅黑" charset="0"/>
                <a:cs typeface="Times New Roman" panose="02020603050405020304" pitchFamily="18" charset="0"/>
              </a:rPr>
              <a:t>number</a:t>
            </a:r>
            <a:r>
              <a:rPr lang="zh-CN" altLang="en-US" i="1" dirty="0">
                <a:solidFill>
                  <a:srgbClr val="FF00FF"/>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说明一个参数可以是 </a:t>
            </a:r>
            <a:r>
              <a:rPr lang="en-US" altLang="zh-CN" dirty="0">
                <a:latin typeface="Times New Roman" panose="02020603050405020304" pitchFamily="18" charset="0"/>
                <a:ea typeface="微软雅黑" charset="0"/>
                <a:cs typeface="Times New Roman" panose="02020603050405020304" pitchFamily="18" charset="0"/>
              </a:rPr>
              <a:t>integer </a:t>
            </a:r>
            <a:r>
              <a:rPr lang="zh-CN" altLang="en-US" dirty="0">
                <a:latin typeface="Times New Roman" panose="02020603050405020304" pitchFamily="18" charset="0"/>
                <a:ea typeface="微软雅黑" charset="0"/>
                <a:cs typeface="Times New Roman" panose="02020603050405020304" pitchFamily="18" charset="0"/>
              </a:rPr>
              <a:t>或者 </a:t>
            </a:r>
            <a:r>
              <a:rPr lang="en-US" altLang="zh-CN" dirty="0">
                <a:latin typeface="Times New Roman" panose="02020603050405020304" pitchFamily="18" charset="0"/>
                <a:ea typeface="微软雅黑" charset="0"/>
                <a:cs typeface="Times New Roman" panose="02020603050405020304" pitchFamily="18" charset="0"/>
              </a:rPr>
              <a:t>float</a:t>
            </a:r>
            <a:r>
              <a:rPr lang="zh-CN" altLang="en-US" dirty="0">
                <a:latin typeface="Times New Roman" panose="02020603050405020304" pitchFamily="18" charset="0"/>
                <a:ea typeface="微软雅黑" charset="0"/>
                <a:cs typeface="Times New Roman" panose="02020603050405020304" pitchFamily="18" charset="0"/>
              </a:rPr>
              <a:t>。</a:t>
            </a:r>
          </a:p>
          <a:p>
            <a:pPr marL="742928" lvl="1" indent="-285750" algn="l">
              <a:lnSpc>
                <a:spcPts val="2900"/>
              </a:lnSpc>
              <a:buFont typeface="Wingdings" pitchFamily="2" charset="2"/>
              <a:buChar char="Ø"/>
            </a:pPr>
            <a:r>
              <a:rPr lang="en-US" altLang="zh-CN" dirty="0">
                <a:solidFill>
                  <a:srgbClr val="FF00FF"/>
                </a:solidFill>
                <a:latin typeface="Times New Roman" panose="02020603050405020304" pitchFamily="18" charset="0"/>
                <a:ea typeface="微软雅黑" charset="0"/>
                <a:cs typeface="Times New Roman" panose="02020603050405020304" pitchFamily="18" charset="0"/>
              </a:rPr>
              <a:t>callback</a:t>
            </a:r>
            <a:r>
              <a:rPr lang="zh-CN" altLang="en-US" dirty="0">
                <a:solidFill>
                  <a:srgbClr val="FF00FF"/>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有些诸如 </a:t>
            </a:r>
            <a:r>
              <a:rPr lang="en-US" altLang="zh-CN" dirty="0" err="1">
                <a:latin typeface="Times New Roman" panose="02020603050405020304" pitchFamily="18" charset="0"/>
                <a:ea typeface="微软雅黑" charset="0"/>
                <a:cs typeface="Times New Roman" panose="02020603050405020304" pitchFamily="18" charset="0"/>
              </a:rPr>
              <a:t>call_user_function</a:t>
            </a:r>
            <a:r>
              <a:rPr lang="en-US" altLang="zh-CN" dirty="0">
                <a:latin typeface="Times New Roman" panose="02020603050405020304" pitchFamily="18" charset="0"/>
                <a:ea typeface="微软雅黑" charset="0"/>
                <a:cs typeface="Times New Roman" panose="02020603050405020304" pitchFamily="18" charset="0"/>
              </a:rPr>
              <a:t>() </a:t>
            </a:r>
            <a:r>
              <a:rPr lang="zh-CN" altLang="en-US" dirty="0">
                <a:latin typeface="Times New Roman" panose="02020603050405020304" pitchFamily="18" charset="0"/>
                <a:ea typeface="微软雅黑" charset="0"/>
                <a:cs typeface="Times New Roman" panose="02020603050405020304" pitchFamily="18" charset="0"/>
              </a:rPr>
              <a:t>或 </a:t>
            </a:r>
            <a:r>
              <a:rPr lang="en-US" altLang="zh-CN" dirty="0" err="1">
                <a:latin typeface="Times New Roman" panose="02020603050405020304" pitchFamily="18" charset="0"/>
                <a:ea typeface="微软雅黑" charset="0"/>
                <a:cs typeface="Times New Roman" panose="02020603050405020304" pitchFamily="18" charset="0"/>
              </a:rPr>
              <a:t>usort</a:t>
            </a:r>
            <a:r>
              <a:rPr lang="en-US" altLang="zh-CN" dirty="0">
                <a:latin typeface="Times New Roman" panose="02020603050405020304" pitchFamily="18" charset="0"/>
                <a:ea typeface="微软雅黑" charset="0"/>
                <a:cs typeface="Times New Roman" panose="02020603050405020304" pitchFamily="18" charset="0"/>
              </a:rPr>
              <a:t>() </a:t>
            </a:r>
            <a:r>
              <a:rPr lang="zh-CN" altLang="en-US" dirty="0">
                <a:latin typeface="Times New Roman" panose="02020603050405020304" pitchFamily="18" charset="0"/>
                <a:ea typeface="微软雅黑" charset="0"/>
                <a:cs typeface="Times New Roman" panose="02020603050405020304" pitchFamily="18" charset="0"/>
              </a:rPr>
              <a:t>的函数接受用户自定义的函数作为一个参数。</a:t>
            </a:r>
            <a:r>
              <a:rPr lang="en-US" altLang="zh-CN" dirty="0">
                <a:latin typeface="Times New Roman" panose="02020603050405020304" pitchFamily="18" charset="0"/>
                <a:ea typeface="微软雅黑" charset="0"/>
                <a:cs typeface="Times New Roman" panose="02020603050405020304" pitchFamily="18" charset="0"/>
              </a:rPr>
              <a:t>Callback </a:t>
            </a:r>
            <a:r>
              <a:rPr lang="zh-CN" altLang="en-US" dirty="0">
                <a:latin typeface="Times New Roman" panose="02020603050405020304" pitchFamily="18" charset="0"/>
                <a:ea typeface="微软雅黑" charset="0"/>
                <a:cs typeface="Times New Roman" panose="02020603050405020304" pitchFamily="18" charset="0"/>
              </a:rPr>
              <a:t>函数不仅可以是一个简单的函数，它还可以是一个对象的方法，包括静态类的方法</a:t>
            </a:r>
          </a:p>
          <a:p>
            <a:pPr marL="342900" indent="-342900" algn="l">
              <a:lnSpc>
                <a:spcPts val="2900"/>
              </a:lnSpc>
              <a:buFont typeface="Wingdings" pitchFamily="2" charset="2"/>
              <a:buChar char="q"/>
            </a:pPr>
            <a:r>
              <a:rPr lang="zh-CN" altLang="en-US" dirty="0">
                <a:latin typeface="Times New Roman" panose="02020603050405020304" pitchFamily="18" charset="0"/>
                <a:ea typeface="微软雅黑" charset="0"/>
                <a:cs typeface="Times New Roman" panose="02020603050405020304" pitchFamily="18" charset="0"/>
              </a:rPr>
              <a:t>一个 </a:t>
            </a:r>
            <a:r>
              <a:rPr lang="en-US" altLang="zh-CN" dirty="0">
                <a:latin typeface="Times New Roman" panose="02020603050405020304" pitchFamily="18" charset="0"/>
                <a:ea typeface="微软雅黑" charset="0"/>
                <a:cs typeface="Times New Roman" panose="02020603050405020304" pitchFamily="18" charset="0"/>
              </a:rPr>
              <a:t>PHP </a:t>
            </a:r>
            <a:r>
              <a:rPr lang="zh-CN" altLang="en-US" dirty="0">
                <a:latin typeface="Times New Roman" panose="02020603050405020304" pitchFamily="18" charset="0"/>
                <a:ea typeface="微软雅黑" charset="0"/>
                <a:cs typeface="Times New Roman" panose="02020603050405020304" pitchFamily="18" charset="0"/>
              </a:rPr>
              <a:t>函数用函数名字符串来传递。可以传递任何内置的或者用户自定义的函数，除了 </a:t>
            </a:r>
            <a:r>
              <a:rPr lang="en-US" altLang="zh-CN" dirty="0">
                <a:latin typeface="Times New Roman" panose="02020603050405020304" pitchFamily="18" charset="0"/>
                <a:ea typeface="微软雅黑" charset="0"/>
                <a:cs typeface="Times New Roman" panose="02020603050405020304" pitchFamily="18" charset="0"/>
              </a:rPr>
              <a:t>array()</a:t>
            </a:r>
            <a:r>
              <a:rPr lang="zh-CN" altLang="en-US" dirty="0">
                <a:latin typeface="Times New Roman" panose="02020603050405020304" pitchFamily="18" charset="0"/>
                <a:ea typeface="微软雅黑" charset="0"/>
                <a:cs typeface="Times New Roman" panose="02020603050405020304" pitchFamily="18" charset="0"/>
              </a:rPr>
              <a:t>，</a:t>
            </a:r>
            <a:r>
              <a:rPr lang="en-US" altLang="zh-CN" dirty="0">
                <a:latin typeface="Times New Roman" panose="02020603050405020304" pitchFamily="18" charset="0"/>
                <a:ea typeface="微软雅黑" charset="0"/>
                <a:cs typeface="Times New Roman" panose="02020603050405020304" pitchFamily="18" charset="0"/>
              </a:rPr>
              <a:t>echo()</a:t>
            </a:r>
            <a:r>
              <a:rPr lang="zh-CN" altLang="en-US" dirty="0">
                <a:latin typeface="Times New Roman" panose="02020603050405020304" pitchFamily="18" charset="0"/>
                <a:ea typeface="微软雅黑" charset="0"/>
                <a:cs typeface="Times New Roman" panose="02020603050405020304" pitchFamily="18" charset="0"/>
              </a:rPr>
              <a:t>，</a:t>
            </a:r>
            <a:r>
              <a:rPr lang="en-US" altLang="zh-CN" dirty="0">
                <a:latin typeface="Times New Roman" panose="02020603050405020304" pitchFamily="18" charset="0"/>
                <a:ea typeface="微软雅黑" charset="0"/>
                <a:cs typeface="Times New Roman" panose="02020603050405020304" pitchFamily="18" charset="0"/>
              </a:rPr>
              <a:t>empty()</a:t>
            </a:r>
            <a:r>
              <a:rPr lang="zh-CN" altLang="en-US" dirty="0">
                <a:latin typeface="Times New Roman" panose="02020603050405020304" pitchFamily="18" charset="0"/>
                <a:ea typeface="微软雅黑" charset="0"/>
                <a:cs typeface="Times New Roman" panose="02020603050405020304" pitchFamily="18" charset="0"/>
              </a:rPr>
              <a:t>，</a:t>
            </a:r>
            <a:r>
              <a:rPr lang="en-US" altLang="zh-CN" dirty="0">
                <a:latin typeface="Times New Roman" panose="02020603050405020304" pitchFamily="18" charset="0"/>
                <a:ea typeface="微软雅黑" charset="0"/>
                <a:cs typeface="Times New Roman" panose="02020603050405020304" pitchFamily="18" charset="0"/>
              </a:rPr>
              <a:t>eval()</a:t>
            </a:r>
            <a:r>
              <a:rPr lang="zh-CN" altLang="en-US" dirty="0">
                <a:latin typeface="Times New Roman" panose="02020603050405020304" pitchFamily="18" charset="0"/>
                <a:ea typeface="微软雅黑" charset="0"/>
                <a:cs typeface="Times New Roman" panose="02020603050405020304" pitchFamily="18" charset="0"/>
              </a:rPr>
              <a:t>，</a:t>
            </a:r>
            <a:r>
              <a:rPr lang="en-US" altLang="zh-CN" dirty="0">
                <a:latin typeface="Times New Roman" panose="02020603050405020304" pitchFamily="18" charset="0"/>
                <a:ea typeface="微软雅黑" charset="0"/>
                <a:cs typeface="Times New Roman" panose="02020603050405020304" pitchFamily="18" charset="0"/>
              </a:rPr>
              <a:t>exit()</a:t>
            </a:r>
            <a:r>
              <a:rPr lang="zh-CN" altLang="en-US" dirty="0">
                <a:latin typeface="Times New Roman" panose="02020603050405020304" pitchFamily="18" charset="0"/>
                <a:ea typeface="微软雅黑" charset="0"/>
                <a:cs typeface="Times New Roman" panose="02020603050405020304" pitchFamily="18" charset="0"/>
              </a:rPr>
              <a:t>，</a:t>
            </a:r>
            <a:r>
              <a:rPr lang="en-US" altLang="zh-CN" dirty="0" err="1">
                <a:latin typeface="Times New Roman" panose="02020603050405020304" pitchFamily="18" charset="0"/>
                <a:ea typeface="微软雅黑" charset="0"/>
                <a:cs typeface="Times New Roman" panose="02020603050405020304" pitchFamily="18" charset="0"/>
              </a:rPr>
              <a:t>isset</a:t>
            </a:r>
            <a:r>
              <a:rPr lang="en-US" altLang="zh-CN" dirty="0">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a:t>
            </a:r>
            <a:r>
              <a:rPr lang="en-US" altLang="zh-CN" dirty="0">
                <a:latin typeface="Times New Roman" panose="02020603050405020304" pitchFamily="18" charset="0"/>
                <a:ea typeface="微软雅黑" charset="0"/>
                <a:cs typeface="Times New Roman" panose="02020603050405020304" pitchFamily="18" charset="0"/>
              </a:rPr>
              <a:t>list()</a:t>
            </a:r>
            <a:r>
              <a:rPr lang="zh-CN" altLang="en-US" dirty="0">
                <a:latin typeface="Times New Roman" panose="02020603050405020304" pitchFamily="18" charset="0"/>
                <a:ea typeface="微软雅黑" charset="0"/>
                <a:cs typeface="Times New Roman" panose="02020603050405020304" pitchFamily="18" charset="0"/>
              </a:rPr>
              <a:t>，</a:t>
            </a:r>
            <a:r>
              <a:rPr lang="en-US" altLang="zh-CN" dirty="0">
                <a:latin typeface="Times New Roman" panose="02020603050405020304" pitchFamily="18" charset="0"/>
                <a:ea typeface="微软雅黑" charset="0"/>
                <a:cs typeface="Times New Roman" panose="02020603050405020304" pitchFamily="18" charset="0"/>
              </a:rPr>
              <a:t>print() </a:t>
            </a:r>
            <a:r>
              <a:rPr lang="zh-CN" altLang="en-US" dirty="0">
                <a:latin typeface="Times New Roman" panose="02020603050405020304" pitchFamily="18" charset="0"/>
                <a:ea typeface="微软雅黑" charset="0"/>
                <a:cs typeface="Times New Roman" panose="02020603050405020304" pitchFamily="18" charset="0"/>
              </a:rPr>
              <a:t>和 </a:t>
            </a:r>
            <a:r>
              <a:rPr lang="en-US" altLang="zh-CN" dirty="0">
                <a:latin typeface="Times New Roman" panose="02020603050405020304" pitchFamily="18" charset="0"/>
                <a:ea typeface="微软雅黑" charset="0"/>
                <a:cs typeface="Times New Roman" panose="02020603050405020304" pitchFamily="18" charset="0"/>
              </a:rPr>
              <a:t>unset()</a:t>
            </a:r>
            <a:r>
              <a:rPr lang="zh-CN" altLang="en-US" dirty="0">
                <a:latin typeface="Times New Roman" panose="02020603050405020304" pitchFamily="18" charset="0"/>
                <a:ea typeface="微软雅黑" charset="0"/>
                <a:cs typeface="Times New Roman" panose="02020603050405020304" pitchFamily="18" charset="0"/>
              </a:rPr>
              <a:t>。 </a:t>
            </a:r>
            <a:endParaRPr lang="en-US" dirty="0">
              <a:latin typeface="Times New Roman" panose="02020603050405020304" pitchFamily="18" charset="0"/>
              <a:ea typeface="微软雅黑" charset="0"/>
              <a:cs typeface="Times New Roman" panose="02020603050405020304" pitchFamily="18" charset="0"/>
            </a:endParaRPr>
          </a:p>
        </p:txBody>
      </p:sp>
    </p:spTree>
    <p:extLst>
      <p:ext uri="{BB962C8B-B14F-4D97-AF65-F5344CB8AC3E}">
        <p14:creationId xmlns:p14="http://schemas.microsoft.com/office/powerpoint/2010/main" val="13798727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38</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9. </a:t>
            </a:r>
            <a:r>
              <a:rPr lang="zh-CN" altLang="en-US" sz="4400" dirty="0">
                <a:solidFill>
                  <a:schemeClr val="bg1"/>
                </a:solidFill>
                <a:latin typeface="Microsoft YaHei" panose="020B0503020204020204" pitchFamily="34" charset="-122"/>
                <a:ea typeface="Microsoft YaHei" panose="020B0503020204020204" pitchFamily="34" charset="-122"/>
                <a:cs typeface="+mj-cs"/>
              </a:rPr>
              <a:t>数据类型之间相互转换</a:t>
            </a:r>
          </a:p>
        </p:txBody>
      </p:sp>
      <p:sp>
        <p:nvSpPr>
          <p:cNvPr id="6" name="Rectangle 3">
            <a:extLst>
              <a:ext uri="{FF2B5EF4-FFF2-40B4-BE49-F238E27FC236}">
                <a16:creationId xmlns:a16="http://schemas.microsoft.com/office/drawing/2014/main" id="{7EBC2382-D543-A246-AC89-184402728A5B}"/>
              </a:ext>
            </a:extLst>
          </p:cNvPr>
          <p:cNvSpPr txBox="1">
            <a:spLocks noChangeArrowheads="1"/>
          </p:cNvSpPr>
          <p:nvPr/>
        </p:nvSpPr>
        <p:spPr>
          <a:xfrm>
            <a:off x="323528" y="836712"/>
            <a:ext cx="10457886" cy="5031504"/>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ts val="3200"/>
              </a:lnSpc>
              <a:buFont typeface="Wingdings" pitchFamily="2" charset="2"/>
              <a:buChar char="Ø"/>
            </a:pPr>
            <a:r>
              <a:rPr lang="en-US" altLang="zh-CN" sz="2000" dirty="0">
                <a:latin typeface="微软雅黑" charset="0"/>
                <a:ea typeface="微软雅黑" charset="0"/>
              </a:rPr>
              <a:t>PHP </a:t>
            </a:r>
            <a:r>
              <a:rPr lang="zh-CN" altLang="en-US" sz="2000" dirty="0">
                <a:latin typeface="微软雅黑" charset="0"/>
                <a:ea typeface="微软雅黑" charset="0"/>
              </a:rPr>
              <a:t>在变量定义中不需要（或不支持）明示的类型定义；变量类型是根据使用该变量的上下文所决定的。</a:t>
            </a:r>
          </a:p>
          <a:p>
            <a:pPr marL="342900" indent="-342900" algn="l">
              <a:lnSpc>
                <a:spcPts val="3200"/>
              </a:lnSpc>
              <a:buFont typeface="Wingdings" pitchFamily="2" charset="2"/>
              <a:buChar char="Ø"/>
            </a:pPr>
            <a:r>
              <a:rPr lang="zh-CN" altLang="en-US" sz="2000" dirty="0">
                <a:latin typeface="微软雅黑" charset="0"/>
                <a:ea typeface="微软雅黑" charset="0"/>
              </a:rPr>
              <a:t>类型转换是指将变量或值从一种数据类型转换成其他数据类型。转换的方法有两种：</a:t>
            </a:r>
          </a:p>
          <a:p>
            <a:pPr marL="800078" lvl="1" indent="-342900" algn="l">
              <a:lnSpc>
                <a:spcPts val="3200"/>
              </a:lnSpc>
              <a:buFont typeface="Wingdings" pitchFamily="2" charset="2"/>
              <a:buChar char="ü"/>
            </a:pPr>
            <a:r>
              <a:rPr lang="zh-CN" altLang="en-US" dirty="0">
                <a:latin typeface="微软雅黑" charset="0"/>
                <a:ea typeface="微软雅黑" charset="0"/>
              </a:rPr>
              <a:t>自动转换</a:t>
            </a:r>
          </a:p>
          <a:p>
            <a:pPr marL="800078" lvl="1" indent="-342900" algn="l">
              <a:lnSpc>
                <a:spcPts val="3200"/>
              </a:lnSpc>
              <a:buFont typeface="Wingdings" pitchFamily="2" charset="2"/>
              <a:buChar char="ü"/>
            </a:pPr>
            <a:r>
              <a:rPr lang="zh-CN" altLang="en-US" dirty="0">
                <a:latin typeface="微软雅黑" charset="0"/>
                <a:ea typeface="微软雅黑" charset="0"/>
              </a:rPr>
              <a:t>强制转换</a:t>
            </a:r>
          </a:p>
        </p:txBody>
      </p:sp>
      <p:sp>
        <p:nvSpPr>
          <p:cNvPr id="7" name="Rectangle 4">
            <a:extLst>
              <a:ext uri="{FF2B5EF4-FFF2-40B4-BE49-F238E27FC236}">
                <a16:creationId xmlns:a16="http://schemas.microsoft.com/office/drawing/2014/main" id="{3259A9C4-8406-FE4F-BA53-42EBD8F14B02}"/>
              </a:ext>
            </a:extLst>
          </p:cNvPr>
          <p:cNvSpPr>
            <a:spLocks noChangeArrowheads="1"/>
          </p:cNvSpPr>
          <p:nvPr/>
        </p:nvSpPr>
        <p:spPr bwMode="auto">
          <a:xfrm>
            <a:off x="3178101" y="3339134"/>
            <a:ext cx="1871663" cy="504825"/>
          </a:xfrm>
          <a:prstGeom prst="rect">
            <a:avLst/>
          </a:prstGeom>
          <a:solidFill>
            <a:schemeClr val="accent2"/>
          </a:solidFill>
          <a:ln w="9525">
            <a:solidFill>
              <a:schemeClr val="tx1"/>
            </a:solidFill>
            <a:miter lim="800000"/>
          </a:ln>
        </p:spPr>
        <p:txBody>
          <a:bodyPr wrap="none" anchor="ctr"/>
          <a:lstStyle/>
          <a:p>
            <a:pPr algn="ct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布尔型与</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NULL</a:t>
            </a:r>
          </a:p>
        </p:txBody>
      </p:sp>
      <p:sp>
        <p:nvSpPr>
          <p:cNvPr id="8" name="Rectangle 5">
            <a:extLst>
              <a:ext uri="{FF2B5EF4-FFF2-40B4-BE49-F238E27FC236}">
                <a16:creationId xmlns:a16="http://schemas.microsoft.com/office/drawing/2014/main" id="{89069CED-2204-8F46-867B-6FA98C94591D}"/>
              </a:ext>
            </a:extLst>
          </p:cNvPr>
          <p:cNvSpPr>
            <a:spLocks noChangeArrowheads="1"/>
          </p:cNvSpPr>
          <p:nvPr/>
        </p:nvSpPr>
        <p:spPr bwMode="auto">
          <a:xfrm>
            <a:off x="6489626" y="3339134"/>
            <a:ext cx="1871663" cy="504825"/>
          </a:xfrm>
          <a:prstGeom prst="rect">
            <a:avLst/>
          </a:prstGeom>
          <a:solidFill>
            <a:schemeClr val="accent2"/>
          </a:solidFill>
          <a:ln w="9525">
            <a:solidFill>
              <a:schemeClr val="tx1"/>
            </a:solidFill>
            <a:miter lim="800000"/>
          </a:ln>
        </p:spPr>
        <p:txBody>
          <a:bodyPr wrap="none" anchor="ctr"/>
          <a:lstStyle/>
          <a:p>
            <a:pPr algn="ctr"/>
            <a:r>
              <a:rPr lang="zh-CN" altLang="en-US">
                <a:latin typeface="Times New Roman" panose="02020603050405020304" pitchFamily="18" charset="0"/>
                <a:ea typeface="Microsoft YaHei" panose="020B0503020204020204" pitchFamily="34" charset="-122"/>
                <a:cs typeface="Times New Roman" panose="02020603050405020304" pitchFamily="18" charset="0"/>
              </a:rPr>
              <a:t>字符串</a:t>
            </a:r>
            <a:r>
              <a:rPr lang="en-US" altLang="zh-CN">
                <a:latin typeface="Times New Roman" panose="02020603050405020304" pitchFamily="18" charset="0"/>
                <a:ea typeface="Microsoft YaHei" panose="020B0503020204020204" pitchFamily="34" charset="-122"/>
                <a:cs typeface="Times New Roman" panose="02020603050405020304" pitchFamily="18" charset="0"/>
              </a:rPr>
              <a:t>String</a:t>
            </a:r>
          </a:p>
        </p:txBody>
      </p:sp>
      <p:sp>
        <p:nvSpPr>
          <p:cNvPr id="10" name="Rectangle 6">
            <a:extLst>
              <a:ext uri="{FF2B5EF4-FFF2-40B4-BE49-F238E27FC236}">
                <a16:creationId xmlns:a16="http://schemas.microsoft.com/office/drawing/2014/main" id="{5080340D-7536-934E-92D1-AF2D70434047}"/>
              </a:ext>
            </a:extLst>
          </p:cNvPr>
          <p:cNvSpPr>
            <a:spLocks noChangeArrowheads="1"/>
          </p:cNvSpPr>
          <p:nvPr/>
        </p:nvSpPr>
        <p:spPr bwMode="auto">
          <a:xfrm>
            <a:off x="3178101" y="4563096"/>
            <a:ext cx="1871663" cy="504825"/>
          </a:xfrm>
          <a:prstGeom prst="rect">
            <a:avLst/>
          </a:prstGeom>
          <a:solidFill>
            <a:schemeClr val="accent2"/>
          </a:solidFill>
          <a:ln w="9525">
            <a:solidFill>
              <a:schemeClr val="tx1"/>
            </a:solidFill>
            <a:miter lim="800000"/>
          </a:ln>
        </p:spPr>
        <p:txBody>
          <a:bodyPr wrap="none" anchor="ctr"/>
          <a:lstStyle/>
          <a:p>
            <a:pPr algn="ct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整型</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Integer</a:t>
            </a:r>
          </a:p>
        </p:txBody>
      </p:sp>
      <p:sp>
        <p:nvSpPr>
          <p:cNvPr id="11" name="Rectangle 7">
            <a:extLst>
              <a:ext uri="{FF2B5EF4-FFF2-40B4-BE49-F238E27FC236}">
                <a16:creationId xmlns:a16="http://schemas.microsoft.com/office/drawing/2014/main" id="{BB364B09-0F13-6449-896C-E9DB5A4529FA}"/>
              </a:ext>
            </a:extLst>
          </p:cNvPr>
          <p:cNvSpPr>
            <a:spLocks noChangeArrowheads="1"/>
          </p:cNvSpPr>
          <p:nvPr/>
        </p:nvSpPr>
        <p:spPr bwMode="auto">
          <a:xfrm>
            <a:off x="6489626" y="4563096"/>
            <a:ext cx="1871663" cy="504825"/>
          </a:xfrm>
          <a:prstGeom prst="rect">
            <a:avLst/>
          </a:prstGeom>
          <a:solidFill>
            <a:schemeClr val="accent2"/>
          </a:solidFill>
          <a:ln w="9525">
            <a:solidFill>
              <a:schemeClr val="tx1"/>
            </a:solidFill>
            <a:miter lim="800000"/>
          </a:ln>
        </p:spPr>
        <p:txBody>
          <a:bodyPr wrap="none" anchor="ctr"/>
          <a:lstStyle/>
          <a:p>
            <a:pPr algn="ct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浮点型</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Float</a:t>
            </a:r>
          </a:p>
        </p:txBody>
      </p:sp>
      <p:sp>
        <p:nvSpPr>
          <p:cNvPr id="12" name="Rectangle 8">
            <a:extLst>
              <a:ext uri="{FF2B5EF4-FFF2-40B4-BE49-F238E27FC236}">
                <a16:creationId xmlns:a16="http://schemas.microsoft.com/office/drawing/2014/main" id="{06D82010-9D2C-2A4F-829B-A9948942D3D8}"/>
              </a:ext>
            </a:extLst>
          </p:cNvPr>
          <p:cNvSpPr>
            <a:spLocks noChangeArrowheads="1"/>
          </p:cNvSpPr>
          <p:nvPr/>
        </p:nvSpPr>
        <p:spPr bwMode="auto">
          <a:xfrm>
            <a:off x="4257601" y="5139359"/>
            <a:ext cx="3240088" cy="288925"/>
          </a:xfrm>
          <a:prstGeom prst="rect">
            <a:avLst/>
          </a:prstGeom>
          <a:solidFill>
            <a:schemeClr val="bg1"/>
          </a:solidFill>
          <a:ln w="9525">
            <a:solidFill>
              <a:schemeClr val="tx1"/>
            </a:solidFill>
            <a:miter lim="800000"/>
          </a:ln>
        </p:spPr>
        <p:txBody>
          <a:bodyPr wrap="none" anchor="ctr"/>
          <a:lstStyle/>
          <a:p>
            <a:pPr algn="ct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数据类型自动转换的关系</a:t>
            </a:r>
          </a:p>
        </p:txBody>
      </p:sp>
      <p:sp>
        <p:nvSpPr>
          <p:cNvPr id="13" name="Line 9">
            <a:extLst>
              <a:ext uri="{FF2B5EF4-FFF2-40B4-BE49-F238E27FC236}">
                <a16:creationId xmlns:a16="http://schemas.microsoft.com/office/drawing/2014/main" id="{6932363C-3FD1-9640-B7F0-FDE751EA8BD4}"/>
              </a:ext>
            </a:extLst>
          </p:cNvPr>
          <p:cNvSpPr>
            <a:spLocks noChangeShapeType="1"/>
          </p:cNvSpPr>
          <p:nvPr/>
        </p:nvSpPr>
        <p:spPr bwMode="auto">
          <a:xfrm>
            <a:off x="4041701" y="3842371"/>
            <a:ext cx="0" cy="720725"/>
          </a:xfrm>
          <a:prstGeom prst="line">
            <a:avLst/>
          </a:prstGeom>
          <a:noFill/>
          <a:ln w="9525">
            <a:solidFill>
              <a:schemeClr val="tx1"/>
            </a:solidFill>
            <a:round/>
            <a:tailEnd type="triangle" w="med" len="med"/>
          </a:ln>
        </p:spPr>
        <p:txBody>
          <a:bodyPr/>
          <a:lstStyle/>
          <a:p>
            <a:endParaRPr lang="zh-CN" altLang="en-US"/>
          </a:p>
        </p:txBody>
      </p:sp>
      <p:sp>
        <p:nvSpPr>
          <p:cNvPr id="14" name="Line 10">
            <a:extLst>
              <a:ext uri="{FF2B5EF4-FFF2-40B4-BE49-F238E27FC236}">
                <a16:creationId xmlns:a16="http://schemas.microsoft.com/office/drawing/2014/main" id="{F32F8F4A-1550-0149-8999-8E21BD9D42C8}"/>
              </a:ext>
            </a:extLst>
          </p:cNvPr>
          <p:cNvSpPr>
            <a:spLocks noChangeShapeType="1"/>
          </p:cNvSpPr>
          <p:nvPr/>
        </p:nvSpPr>
        <p:spPr bwMode="auto">
          <a:xfrm>
            <a:off x="7497689" y="3842371"/>
            <a:ext cx="0" cy="720725"/>
          </a:xfrm>
          <a:prstGeom prst="line">
            <a:avLst/>
          </a:prstGeom>
          <a:noFill/>
          <a:ln w="9525">
            <a:solidFill>
              <a:schemeClr val="tx1"/>
            </a:solidFill>
            <a:round/>
            <a:tailEnd type="triangle" w="med" len="med"/>
          </a:ln>
        </p:spPr>
        <p:txBody>
          <a:bodyPr/>
          <a:lstStyle/>
          <a:p>
            <a:endParaRPr lang="zh-CN" altLang="en-US"/>
          </a:p>
        </p:txBody>
      </p:sp>
      <p:sp>
        <p:nvSpPr>
          <p:cNvPr id="15" name="Line 11">
            <a:extLst>
              <a:ext uri="{FF2B5EF4-FFF2-40B4-BE49-F238E27FC236}">
                <a16:creationId xmlns:a16="http://schemas.microsoft.com/office/drawing/2014/main" id="{A871C0FE-4C40-1348-8E8E-53EE38F79400}"/>
              </a:ext>
            </a:extLst>
          </p:cNvPr>
          <p:cNvSpPr>
            <a:spLocks noChangeShapeType="1"/>
          </p:cNvSpPr>
          <p:nvPr/>
        </p:nvSpPr>
        <p:spPr bwMode="auto">
          <a:xfrm>
            <a:off x="4329039" y="3842371"/>
            <a:ext cx="2881312" cy="720725"/>
          </a:xfrm>
          <a:prstGeom prst="line">
            <a:avLst/>
          </a:prstGeom>
          <a:noFill/>
          <a:ln w="9525">
            <a:solidFill>
              <a:schemeClr val="tx1"/>
            </a:solidFill>
            <a:round/>
            <a:tailEnd type="triangle" w="med" len="med"/>
          </a:ln>
        </p:spPr>
        <p:txBody>
          <a:bodyPr/>
          <a:lstStyle/>
          <a:p>
            <a:endParaRPr lang="zh-CN" altLang="en-US"/>
          </a:p>
        </p:txBody>
      </p:sp>
      <p:sp>
        <p:nvSpPr>
          <p:cNvPr id="16" name="Line 12">
            <a:extLst>
              <a:ext uri="{FF2B5EF4-FFF2-40B4-BE49-F238E27FC236}">
                <a16:creationId xmlns:a16="http://schemas.microsoft.com/office/drawing/2014/main" id="{759FEC6E-1DCA-2E43-B4A0-A62388922B23}"/>
              </a:ext>
            </a:extLst>
          </p:cNvPr>
          <p:cNvSpPr>
            <a:spLocks noChangeShapeType="1"/>
          </p:cNvSpPr>
          <p:nvPr/>
        </p:nvSpPr>
        <p:spPr bwMode="auto">
          <a:xfrm flipH="1">
            <a:off x="4257601" y="3842371"/>
            <a:ext cx="3024188" cy="720725"/>
          </a:xfrm>
          <a:prstGeom prst="line">
            <a:avLst/>
          </a:prstGeom>
          <a:noFill/>
          <a:ln w="9525">
            <a:solidFill>
              <a:schemeClr val="tx1"/>
            </a:solidFill>
            <a:round/>
            <a:tailEnd type="triangle" w="med" len="med"/>
          </a:ln>
        </p:spPr>
        <p:txBody>
          <a:bodyPr/>
          <a:lstStyle/>
          <a:p>
            <a:endParaRPr lang="zh-CN" altLang="en-US"/>
          </a:p>
        </p:txBody>
      </p:sp>
    </p:spTree>
    <p:extLst>
      <p:ext uri="{BB962C8B-B14F-4D97-AF65-F5344CB8AC3E}">
        <p14:creationId xmlns:p14="http://schemas.microsoft.com/office/powerpoint/2010/main" val="14372000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39</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9. </a:t>
            </a:r>
            <a:r>
              <a:rPr lang="zh-CN" altLang="en-US" sz="4400" dirty="0">
                <a:solidFill>
                  <a:schemeClr val="bg1"/>
                </a:solidFill>
                <a:latin typeface="Microsoft YaHei" panose="020B0503020204020204" pitchFamily="34" charset="-122"/>
                <a:ea typeface="Microsoft YaHei" panose="020B0503020204020204" pitchFamily="34" charset="-122"/>
                <a:cs typeface="+mj-cs"/>
              </a:rPr>
              <a:t>数据类型之间相互转换</a:t>
            </a:r>
          </a:p>
        </p:txBody>
      </p:sp>
      <p:sp>
        <p:nvSpPr>
          <p:cNvPr id="17" name="Rectangle 3">
            <a:extLst>
              <a:ext uri="{FF2B5EF4-FFF2-40B4-BE49-F238E27FC236}">
                <a16:creationId xmlns:a16="http://schemas.microsoft.com/office/drawing/2014/main" id="{A212FDE6-6764-234F-ACF0-B2E83AF1644E}"/>
              </a:ext>
            </a:extLst>
          </p:cNvPr>
          <p:cNvSpPr txBox="1">
            <a:spLocks noChangeArrowheads="1"/>
          </p:cNvSpPr>
          <p:nvPr/>
        </p:nvSpPr>
        <p:spPr>
          <a:xfrm>
            <a:off x="488696" y="891598"/>
            <a:ext cx="10973202" cy="5760800"/>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buFont typeface="Wingdings" panose="05000000000000000000" pitchFamily="2" charset="2"/>
              <a:buNone/>
            </a:pPr>
            <a:r>
              <a:rPr lang="zh-CN" altLang="en-US" b="1" dirty="0">
                <a:solidFill>
                  <a:schemeClr val="accent2"/>
                </a:solidFill>
                <a:latin typeface="Times New Roman" panose="02020603050405020304" pitchFamily="18" charset="0"/>
                <a:ea typeface="微软雅黑" charset="0"/>
                <a:cs typeface="Times New Roman" panose="02020603050405020304" pitchFamily="18" charset="0"/>
              </a:rPr>
              <a:t>类型强制转换</a:t>
            </a:r>
            <a:r>
              <a:rPr lang="en-US" altLang="zh-CN" b="1" dirty="0">
                <a:solidFill>
                  <a:schemeClr val="accent2"/>
                </a:solidFill>
                <a:latin typeface="Times New Roman" panose="02020603050405020304" pitchFamily="18" charset="0"/>
                <a:ea typeface="微软雅黑" charset="0"/>
                <a:cs typeface="Times New Roman" panose="02020603050405020304" pitchFamily="18" charset="0"/>
              </a:rPr>
              <a:t>:</a:t>
            </a:r>
            <a:endParaRPr lang="zh-CN" altLang="en-US" b="1" dirty="0">
              <a:solidFill>
                <a:schemeClr val="accent2"/>
              </a:solidFill>
              <a:latin typeface="Times New Roman" panose="02020603050405020304" pitchFamily="18" charset="0"/>
              <a:ea typeface="微软雅黑" charset="0"/>
              <a:cs typeface="Times New Roman" panose="02020603050405020304" pitchFamily="18" charset="0"/>
            </a:endParaRPr>
          </a:p>
          <a:p>
            <a:pPr algn="l">
              <a:lnSpc>
                <a:spcPts val="3200"/>
              </a:lnSpc>
            </a:pPr>
            <a:r>
              <a:rPr lang="zh-CN" altLang="en-US" dirty="0">
                <a:latin typeface="Times New Roman" panose="02020603050405020304" pitchFamily="18" charset="0"/>
                <a:ea typeface="微软雅黑" charset="0"/>
                <a:cs typeface="Times New Roman" panose="02020603050405020304" pitchFamily="18" charset="0"/>
              </a:rPr>
              <a:t>      </a:t>
            </a:r>
            <a:r>
              <a:rPr lang="en-US" altLang="zh-CN" dirty="0">
                <a:latin typeface="Times New Roman" panose="02020603050405020304" pitchFamily="18" charset="0"/>
                <a:ea typeface="微软雅黑" charset="0"/>
                <a:cs typeface="Times New Roman" panose="02020603050405020304" pitchFamily="18" charset="0"/>
              </a:rPr>
              <a:t>PHP </a:t>
            </a:r>
            <a:r>
              <a:rPr lang="zh-CN" altLang="en-US" dirty="0">
                <a:latin typeface="Times New Roman" panose="02020603050405020304" pitchFamily="18" charset="0"/>
                <a:ea typeface="微软雅黑" charset="0"/>
                <a:cs typeface="Times New Roman" panose="02020603050405020304" pitchFamily="18" charset="0"/>
              </a:rPr>
              <a:t>中的类型强制转换</a:t>
            </a:r>
            <a:r>
              <a:rPr lang="zh-CN" altLang="en-US" u="sng" dirty="0">
                <a:latin typeface="Times New Roman" panose="02020603050405020304" pitchFamily="18" charset="0"/>
                <a:ea typeface="微软雅黑" charset="0"/>
                <a:cs typeface="Times New Roman" panose="02020603050405020304" pitchFamily="18" charset="0"/>
              </a:rPr>
              <a:t>和 </a:t>
            </a:r>
            <a:r>
              <a:rPr lang="en-US" altLang="zh-CN" u="sng" dirty="0">
                <a:latin typeface="Times New Roman" panose="02020603050405020304" pitchFamily="18" charset="0"/>
                <a:ea typeface="微软雅黑" charset="0"/>
                <a:cs typeface="Times New Roman" panose="02020603050405020304" pitchFamily="18" charset="0"/>
              </a:rPr>
              <a:t>C </a:t>
            </a:r>
            <a:r>
              <a:rPr lang="zh-CN" altLang="en-US" u="sng" dirty="0">
                <a:latin typeface="Times New Roman" panose="02020603050405020304" pitchFamily="18" charset="0"/>
                <a:ea typeface="微软雅黑" charset="0"/>
                <a:cs typeface="Times New Roman" panose="02020603050405020304" pitchFamily="18" charset="0"/>
              </a:rPr>
              <a:t>中的非常像</a:t>
            </a:r>
            <a:r>
              <a:rPr lang="zh-CN" altLang="en-US" dirty="0">
                <a:latin typeface="Times New Roman" panose="02020603050405020304" pitchFamily="18" charset="0"/>
                <a:ea typeface="微软雅黑" charset="0"/>
                <a:cs typeface="Times New Roman" panose="02020603050405020304" pitchFamily="18" charset="0"/>
              </a:rPr>
              <a:t>：</a:t>
            </a:r>
            <a:r>
              <a:rPr lang="zh-CN" altLang="en-US" b="1" dirty="0">
                <a:latin typeface="Times New Roman" panose="02020603050405020304" pitchFamily="18" charset="0"/>
                <a:ea typeface="微软雅黑" charset="0"/>
                <a:cs typeface="Times New Roman" panose="02020603050405020304" pitchFamily="18" charset="0"/>
              </a:rPr>
              <a:t>在要转换的变量之前加上用括号括起来的目标类型</a:t>
            </a:r>
            <a:r>
              <a:rPr lang="zh-CN" altLang="en-US" dirty="0">
                <a:latin typeface="Times New Roman" panose="02020603050405020304" pitchFamily="18" charset="0"/>
                <a:ea typeface="微软雅黑" charset="0"/>
                <a:cs typeface="Times New Roman" panose="02020603050405020304" pitchFamily="18" charset="0"/>
              </a:rPr>
              <a:t>。 </a:t>
            </a:r>
          </a:p>
          <a:p>
            <a:pPr algn="l">
              <a:lnSpc>
                <a:spcPts val="3200"/>
              </a:lnSpc>
            </a:pPr>
            <a:r>
              <a:rPr lang="zh-CN" altLang="en-US" dirty="0">
                <a:latin typeface="Times New Roman" panose="02020603050405020304" pitchFamily="18" charset="0"/>
                <a:ea typeface="微软雅黑" charset="0"/>
                <a:cs typeface="Times New Roman" panose="02020603050405020304" pitchFamily="18" charset="0"/>
              </a:rPr>
              <a:t>     允许的强制转换有： </a:t>
            </a:r>
          </a:p>
          <a:p>
            <a:pPr marL="800078" lvl="1" indent="-342900" algn="l">
              <a:lnSpc>
                <a:spcPts val="3200"/>
              </a:lnSpc>
              <a:buFont typeface="Wingdings" pitchFamily="2" charset="2"/>
              <a:buChar char="Ø"/>
            </a:pPr>
            <a:r>
              <a:rPr lang="en-US" altLang="zh-CN" dirty="0">
                <a:solidFill>
                  <a:srgbClr val="FF0000"/>
                </a:solidFill>
                <a:latin typeface="Times New Roman" panose="02020603050405020304" pitchFamily="18" charset="0"/>
                <a:ea typeface="微软雅黑" charset="0"/>
                <a:cs typeface="Times New Roman" panose="02020603050405020304" pitchFamily="18" charset="0"/>
              </a:rPr>
              <a:t>(int)</a:t>
            </a:r>
            <a:r>
              <a:rPr lang="zh-CN" altLang="en-US" dirty="0">
                <a:latin typeface="Times New Roman" panose="02020603050405020304" pitchFamily="18" charset="0"/>
                <a:ea typeface="微软雅黑" charset="0"/>
                <a:cs typeface="Times New Roman" panose="02020603050405020304" pitchFamily="18" charset="0"/>
              </a:rPr>
              <a:t>，</a:t>
            </a:r>
            <a:r>
              <a:rPr lang="en-US" altLang="zh-CN" dirty="0">
                <a:latin typeface="Times New Roman" panose="02020603050405020304" pitchFamily="18" charset="0"/>
                <a:ea typeface="微软雅黑" charset="0"/>
                <a:cs typeface="Times New Roman" panose="02020603050405020304" pitchFamily="18" charset="0"/>
              </a:rPr>
              <a:t>(integer) - </a:t>
            </a:r>
            <a:r>
              <a:rPr lang="zh-CN" altLang="en-US" dirty="0">
                <a:latin typeface="Times New Roman" panose="02020603050405020304" pitchFamily="18" charset="0"/>
                <a:ea typeface="微软雅黑" charset="0"/>
                <a:cs typeface="Times New Roman" panose="02020603050405020304" pitchFamily="18" charset="0"/>
              </a:rPr>
              <a:t>转换成整型</a:t>
            </a:r>
          </a:p>
          <a:p>
            <a:pPr marL="800078" lvl="1" indent="-342900" algn="l">
              <a:lnSpc>
                <a:spcPts val="3200"/>
              </a:lnSpc>
              <a:buFont typeface="Wingdings" pitchFamily="2" charset="2"/>
              <a:buChar char="Ø"/>
            </a:pPr>
            <a:r>
              <a:rPr lang="en-US" altLang="zh-CN" dirty="0">
                <a:solidFill>
                  <a:srgbClr val="FF0000"/>
                </a:solidFill>
                <a:latin typeface="Times New Roman" panose="02020603050405020304" pitchFamily="18" charset="0"/>
                <a:ea typeface="微软雅黑" charset="0"/>
                <a:cs typeface="Times New Roman" panose="02020603050405020304" pitchFamily="18" charset="0"/>
              </a:rPr>
              <a:t>(bool)</a:t>
            </a:r>
            <a:r>
              <a:rPr lang="zh-CN" altLang="en-US" dirty="0">
                <a:latin typeface="Times New Roman" panose="02020603050405020304" pitchFamily="18" charset="0"/>
                <a:ea typeface="微软雅黑" charset="0"/>
                <a:cs typeface="Times New Roman" panose="02020603050405020304" pitchFamily="18" charset="0"/>
              </a:rPr>
              <a:t>，</a:t>
            </a:r>
            <a:r>
              <a:rPr lang="en-US" altLang="zh-CN" dirty="0">
                <a:latin typeface="Times New Roman" panose="02020603050405020304" pitchFamily="18" charset="0"/>
                <a:ea typeface="微软雅黑" charset="0"/>
                <a:cs typeface="Times New Roman" panose="02020603050405020304" pitchFamily="18" charset="0"/>
              </a:rPr>
              <a:t>(</a:t>
            </a:r>
            <a:r>
              <a:rPr lang="en-US" altLang="zh-CN" dirty="0" err="1">
                <a:latin typeface="Times New Roman" panose="02020603050405020304" pitchFamily="18" charset="0"/>
                <a:ea typeface="微软雅黑" charset="0"/>
                <a:cs typeface="Times New Roman" panose="02020603050405020304" pitchFamily="18" charset="0"/>
              </a:rPr>
              <a:t>boolean</a:t>
            </a:r>
            <a:r>
              <a:rPr lang="en-US" altLang="zh-CN" dirty="0">
                <a:latin typeface="Times New Roman" panose="02020603050405020304" pitchFamily="18" charset="0"/>
                <a:ea typeface="微软雅黑" charset="0"/>
                <a:cs typeface="Times New Roman" panose="02020603050405020304" pitchFamily="18" charset="0"/>
              </a:rPr>
              <a:t>) - </a:t>
            </a:r>
            <a:r>
              <a:rPr lang="zh-CN" altLang="en-US" dirty="0">
                <a:latin typeface="Times New Roman" panose="02020603050405020304" pitchFamily="18" charset="0"/>
                <a:ea typeface="微软雅黑" charset="0"/>
                <a:cs typeface="Times New Roman" panose="02020603050405020304" pitchFamily="18" charset="0"/>
              </a:rPr>
              <a:t>转换成布尔型</a:t>
            </a:r>
          </a:p>
          <a:p>
            <a:pPr marL="800078" lvl="1" indent="-342900" algn="l">
              <a:lnSpc>
                <a:spcPts val="3200"/>
              </a:lnSpc>
              <a:buFont typeface="Wingdings" pitchFamily="2" charset="2"/>
              <a:buChar char="Ø"/>
            </a:pPr>
            <a:r>
              <a:rPr lang="en-US" altLang="zh-CN" dirty="0">
                <a:solidFill>
                  <a:srgbClr val="FF0000"/>
                </a:solidFill>
                <a:latin typeface="Times New Roman" panose="02020603050405020304" pitchFamily="18" charset="0"/>
                <a:ea typeface="微软雅黑" charset="0"/>
                <a:cs typeface="Times New Roman" panose="02020603050405020304" pitchFamily="18" charset="0"/>
              </a:rPr>
              <a:t>(float)</a:t>
            </a:r>
            <a:r>
              <a:rPr lang="zh-CN" altLang="en-US" dirty="0">
                <a:latin typeface="Times New Roman" panose="02020603050405020304" pitchFamily="18" charset="0"/>
                <a:ea typeface="微软雅黑" charset="0"/>
                <a:cs typeface="Times New Roman" panose="02020603050405020304" pitchFamily="18" charset="0"/>
              </a:rPr>
              <a:t>，</a:t>
            </a:r>
            <a:r>
              <a:rPr lang="en-US" altLang="zh-CN" dirty="0">
                <a:latin typeface="Times New Roman" panose="02020603050405020304" pitchFamily="18" charset="0"/>
                <a:ea typeface="微软雅黑" charset="0"/>
                <a:cs typeface="Times New Roman" panose="02020603050405020304" pitchFamily="18" charset="0"/>
              </a:rPr>
              <a:t>(double)</a:t>
            </a:r>
            <a:r>
              <a:rPr lang="zh-CN" altLang="en-US" dirty="0">
                <a:latin typeface="Times New Roman" panose="02020603050405020304" pitchFamily="18" charset="0"/>
                <a:ea typeface="微软雅黑" charset="0"/>
                <a:cs typeface="Times New Roman" panose="02020603050405020304" pitchFamily="18" charset="0"/>
              </a:rPr>
              <a:t>，</a:t>
            </a:r>
            <a:r>
              <a:rPr lang="en-US" altLang="zh-CN" dirty="0">
                <a:latin typeface="Times New Roman" panose="02020603050405020304" pitchFamily="18" charset="0"/>
                <a:ea typeface="微软雅黑" charset="0"/>
                <a:cs typeface="Times New Roman" panose="02020603050405020304" pitchFamily="18" charset="0"/>
              </a:rPr>
              <a:t>(real) - </a:t>
            </a:r>
            <a:r>
              <a:rPr lang="zh-CN" altLang="en-US" dirty="0">
                <a:latin typeface="Times New Roman" panose="02020603050405020304" pitchFamily="18" charset="0"/>
                <a:ea typeface="微软雅黑" charset="0"/>
                <a:cs typeface="Times New Roman" panose="02020603050405020304" pitchFamily="18" charset="0"/>
              </a:rPr>
              <a:t>转换成浮点型</a:t>
            </a:r>
          </a:p>
          <a:p>
            <a:pPr marL="800078" lvl="1" indent="-342900" algn="l">
              <a:lnSpc>
                <a:spcPts val="3200"/>
              </a:lnSpc>
              <a:buFont typeface="Wingdings" pitchFamily="2" charset="2"/>
              <a:buChar char="Ø"/>
            </a:pPr>
            <a:r>
              <a:rPr lang="en-US" altLang="zh-CN" dirty="0">
                <a:solidFill>
                  <a:srgbClr val="FF0000"/>
                </a:solidFill>
                <a:latin typeface="Times New Roman" panose="02020603050405020304" pitchFamily="18" charset="0"/>
                <a:ea typeface="微软雅黑" charset="0"/>
                <a:cs typeface="Times New Roman" panose="02020603050405020304" pitchFamily="18" charset="0"/>
              </a:rPr>
              <a:t>(string) </a:t>
            </a:r>
            <a:r>
              <a:rPr lang="en-US" altLang="zh-CN" dirty="0">
                <a:latin typeface="Times New Roman" panose="02020603050405020304" pitchFamily="18" charset="0"/>
                <a:ea typeface="微软雅黑" charset="0"/>
                <a:cs typeface="Times New Roman" panose="02020603050405020304" pitchFamily="18" charset="0"/>
              </a:rPr>
              <a:t>- </a:t>
            </a:r>
            <a:r>
              <a:rPr lang="zh-CN" altLang="en-US" dirty="0">
                <a:latin typeface="Times New Roman" panose="02020603050405020304" pitchFamily="18" charset="0"/>
                <a:ea typeface="微软雅黑" charset="0"/>
                <a:cs typeface="Times New Roman" panose="02020603050405020304" pitchFamily="18" charset="0"/>
              </a:rPr>
              <a:t>转换成字符串</a:t>
            </a:r>
          </a:p>
          <a:p>
            <a:pPr marL="800078" lvl="1" indent="-342900" algn="l">
              <a:lnSpc>
                <a:spcPts val="3200"/>
              </a:lnSpc>
              <a:buFont typeface="Wingdings" pitchFamily="2" charset="2"/>
              <a:buChar char="Ø"/>
            </a:pPr>
            <a:r>
              <a:rPr lang="en-US" altLang="zh-CN" dirty="0">
                <a:solidFill>
                  <a:srgbClr val="FF0000"/>
                </a:solidFill>
                <a:latin typeface="Times New Roman" panose="02020603050405020304" pitchFamily="18" charset="0"/>
                <a:ea typeface="微软雅黑" charset="0"/>
                <a:cs typeface="Times New Roman" panose="02020603050405020304" pitchFamily="18" charset="0"/>
              </a:rPr>
              <a:t>(array) </a:t>
            </a:r>
            <a:r>
              <a:rPr lang="en-US" altLang="zh-CN" dirty="0">
                <a:latin typeface="Times New Roman" panose="02020603050405020304" pitchFamily="18" charset="0"/>
                <a:ea typeface="微软雅黑" charset="0"/>
                <a:cs typeface="Times New Roman" panose="02020603050405020304" pitchFamily="18" charset="0"/>
              </a:rPr>
              <a:t>- </a:t>
            </a:r>
            <a:r>
              <a:rPr lang="zh-CN" altLang="en-US" dirty="0">
                <a:latin typeface="Times New Roman" panose="02020603050405020304" pitchFamily="18" charset="0"/>
                <a:ea typeface="微软雅黑" charset="0"/>
                <a:cs typeface="Times New Roman" panose="02020603050405020304" pitchFamily="18" charset="0"/>
              </a:rPr>
              <a:t>转换成数组</a:t>
            </a:r>
          </a:p>
          <a:p>
            <a:pPr marL="800078" lvl="1" indent="-342900" algn="l">
              <a:lnSpc>
                <a:spcPts val="3200"/>
              </a:lnSpc>
              <a:buFont typeface="Wingdings" pitchFamily="2" charset="2"/>
              <a:buChar char="Ø"/>
            </a:pPr>
            <a:r>
              <a:rPr lang="en-US" altLang="zh-CN" dirty="0">
                <a:solidFill>
                  <a:srgbClr val="FF0000"/>
                </a:solidFill>
                <a:latin typeface="Times New Roman" panose="02020603050405020304" pitchFamily="18" charset="0"/>
                <a:ea typeface="微软雅黑" charset="0"/>
                <a:cs typeface="Times New Roman" panose="02020603050405020304" pitchFamily="18" charset="0"/>
              </a:rPr>
              <a:t>(object) </a:t>
            </a:r>
            <a:r>
              <a:rPr lang="en-US" altLang="zh-CN" dirty="0">
                <a:latin typeface="Times New Roman" panose="02020603050405020304" pitchFamily="18" charset="0"/>
                <a:ea typeface="微软雅黑" charset="0"/>
                <a:cs typeface="Times New Roman" panose="02020603050405020304" pitchFamily="18" charset="0"/>
              </a:rPr>
              <a:t>- </a:t>
            </a:r>
            <a:r>
              <a:rPr lang="zh-CN" altLang="en-US" dirty="0">
                <a:latin typeface="Times New Roman" panose="02020603050405020304" pitchFamily="18" charset="0"/>
                <a:ea typeface="微软雅黑" charset="0"/>
                <a:cs typeface="Times New Roman" panose="02020603050405020304" pitchFamily="18" charset="0"/>
              </a:rPr>
              <a:t>转换成对象</a:t>
            </a:r>
          </a:p>
          <a:p>
            <a:pPr algn="l">
              <a:lnSpc>
                <a:spcPts val="3200"/>
              </a:lnSpc>
            </a:pPr>
            <a:r>
              <a:rPr lang="zh-CN" altLang="en-US" sz="2000" dirty="0">
                <a:latin typeface="Times New Roman" panose="02020603050405020304" pitchFamily="18" charset="0"/>
                <a:ea typeface="微软雅黑" charset="0"/>
                <a:cs typeface="Times New Roman" panose="02020603050405020304" pitchFamily="18" charset="0"/>
              </a:rPr>
              <a:t>注意在括号内允许有空格和制表符，为了将一个变量还原为字符串，还可以将变量放置在双引号中。 </a:t>
            </a:r>
            <a:endParaRPr lang="zh-CN" altLang="en-US" dirty="0">
              <a:latin typeface="Times New Roman" panose="02020603050405020304" pitchFamily="18" charset="0"/>
              <a:ea typeface="微软雅黑" charset="0"/>
              <a:cs typeface="Times New Roman" panose="02020603050405020304" pitchFamily="18" charset="0"/>
            </a:endParaRPr>
          </a:p>
        </p:txBody>
      </p:sp>
    </p:spTree>
    <p:extLst>
      <p:ext uri="{BB962C8B-B14F-4D97-AF65-F5344CB8AC3E}">
        <p14:creationId xmlns:p14="http://schemas.microsoft.com/office/powerpoint/2010/main" val="5726880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4</a:t>
            </a:fld>
            <a:endParaRPr lang="zh-CN" altLang="en-US" dirty="0"/>
          </a:p>
        </p:txBody>
      </p:sp>
      <p:sp>
        <p:nvSpPr>
          <p:cNvPr id="7" name="Rectangle 10">
            <a:extLst>
              <a:ext uri="{FF2B5EF4-FFF2-40B4-BE49-F238E27FC236}">
                <a16:creationId xmlns:a16="http://schemas.microsoft.com/office/drawing/2014/main" id="{4271635B-B6B6-4103-9FF2-7D6C0CAFDA6A}"/>
              </a:ext>
            </a:extLst>
          </p:cNvPr>
          <p:cNvSpPr>
            <a:spLocks noChangeArrowheads="1"/>
          </p:cNvSpPr>
          <p:nvPr/>
        </p:nvSpPr>
        <p:spPr bwMode="auto">
          <a:xfrm>
            <a:off x="3966317" y="116257"/>
            <a:ext cx="8078067" cy="481013"/>
          </a:xfrm>
          <a:prstGeom prst="rect">
            <a:avLst/>
          </a:prstGeom>
          <a:noFill/>
          <a:ln w="9525">
            <a:noFill/>
            <a:miter lim="800000"/>
            <a:headEnd/>
            <a:tailEnd/>
          </a:ln>
          <a:effectLst/>
        </p:spPr>
        <p:txBody>
          <a:bodyPr lIns="92075" tIns="46038" rIns="92075" bIns="46038" anchor="ctr"/>
          <a:lstStyle/>
          <a:p>
            <a:pPr>
              <a:defRPr/>
            </a:pPr>
            <a:r>
              <a:rPr lang="zh-CN" altLang="en-US" sz="4400" dirty="0">
                <a:solidFill>
                  <a:schemeClr val="bg1"/>
                </a:solidFill>
                <a:latin typeface="Microsoft YaHei" panose="020B0503020204020204" pitchFamily="34" charset="-122"/>
                <a:ea typeface="Microsoft YaHei" panose="020B0503020204020204" pitchFamily="34" charset="-122"/>
                <a:cs typeface="+mj-cs"/>
              </a:rPr>
              <a:t>本章任务</a:t>
            </a:r>
          </a:p>
        </p:txBody>
      </p:sp>
      <p:sp>
        <p:nvSpPr>
          <p:cNvPr id="5" name="内容占位符 2">
            <a:extLst>
              <a:ext uri="{FF2B5EF4-FFF2-40B4-BE49-F238E27FC236}">
                <a16:creationId xmlns:a16="http://schemas.microsoft.com/office/drawing/2014/main" id="{A4CC69AC-11DD-CA44-86D6-129102CFDCFC}"/>
              </a:ext>
            </a:extLst>
          </p:cNvPr>
          <p:cNvSpPr txBox="1">
            <a:spLocks/>
          </p:cNvSpPr>
          <p:nvPr/>
        </p:nvSpPr>
        <p:spPr>
          <a:xfrm>
            <a:off x="619541" y="812105"/>
            <a:ext cx="8286808" cy="5840293"/>
          </a:xfrm>
          <a:prstGeom prst="rect">
            <a:avLst/>
          </a:prstGeom>
        </p:spPr>
        <p:txBody>
          <a:bodyPr vert="horz" lIns="91440" tIns="45720" rIns="91440" bIns="45720" rtlCol="0">
            <a:no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ts val="3200"/>
              </a:lnSpc>
              <a:buClr>
                <a:srgbClr val="0070C0"/>
              </a:buClr>
              <a:buSzPct val="90000"/>
              <a:buFont typeface="+mj-lt"/>
              <a:buAutoNum type="arabicPeriod"/>
            </a:pPr>
            <a:r>
              <a:rPr lang="en-US" altLang="zh-CN" sz="3200" dirty="0">
                <a:latin typeface="Microsoft YaHei" panose="020B0503020204020204" pitchFamily="34" charset="-122"/>
                <a:ea typeface="Microsoft YaHei" panose="020B0503020204020204" pitchFamily="34" charset="-122"/>
              </a:rPr>
              <a:t>PHP</a:t>
            </a:r>
            <a:r>
              <a:rPr lang="zh-CN" altLang="en-US" sz="3200" dirty="0">
                <a:latin typeface="Microsoft YaHei" panose="020B0503020204020204" pitchFamily="34" charset="-122"/>
                <a:ea typeface="Microsoft YaHei" panose="020B0503020204020204" pitchFamily="34" charset="-122"/>
              </a:rPr>
              <a:t>在</a:t>
            </a:r>
            <a:r>
              <a:rPr lang="en-US" altLang="zh-CN" sz="3200" dirty="0">
                <a:latin typeface="Microsoft YaHei" panose="020B0503020204020204" pitchFamily="34" charset="-122"/>
                <a:ea typeface="Microsoft YaHei" panose="020B0503020204020204" pitchFamily="34" charset="-122"/>
              </a:rPr>
              <a:t>Web</a:t>
            </a:r>
            <a:r>
              <a:rPr lang="zh-CN" altLang="en-US" sz="3200" dirty="0">
                <a:latin typeface="Microsoft YaHei" panose="020B0503020204020204" pitchFamily="34" charset="-122"/>
                <a:ea typeface="Microsoft YaHei" panose="020B0503020204020204" pitchFamily="34" charset="-122"/>
              </a:rPr>
              <a:t>开发中的应用</a:t>
            </a:r>
            <a:endParaRPr lang="en-US" altLang="zh-CN" sz="3200" dirty="0">
              <a:latin typeface="Microsoft YaHei" panose="020B0503020204020204" pitchFamily="34" charset="-122"/>
              <a:ea typeface="Microsoft YaHei" panose="020B0503020204020204" pitchFamily="34" charset="-122"/>
            </a:endParaRPr>
          </a:p>
          <a:p>
            <a:pPr marL="457200" indent="-457200" algn="l">
              <a:lnSpc>
                <a:spcPts val="3200"/>
              </a:lnSpc>
              <a:buClr>
                <a:srgbClr val="0070C0"/>
              </a:buClr>
              <a:buSzPct val="90000"/>
              <a:buFont typeface="+mj-lt"/>
              <a:buAutoNum type="arabicPeriod"/>
            </a:pPr>
            <a:r>
              <a:rPr lang="zh-CN" altLang="en-US" sz="3200" dirty="0">
                <a:latin typeface="Microsoft YaHei" panose="020B0503020204020204" pitchFamily="34" charset="-122"/>
                <a:ea typeface="Microsoft YaHei" panose="020B0503020204020204" pitchFamily="34" charset="-122"/>
              </a:rPr>
              <a:t>第一个</a:t>
            </a:r>
            <a:r>
              <a:rPr lang="en-US" altLang="zh-CN" sz="3200" dirty="0">
                <a:latin typeface="Microsoft YaHei" panose="020B0503020204020204" pitchFamily="34" charset="-122"/>
                <a:ea typeface="Microsoft YaHei" panose="020B0503020204020204" pitchFamily="34" charset="-122"/>
              </a:rPr>
              <a:t>PHP</a:t>
            </a:r>
            <a:r>
              <a:rPr lang="zh-CN" altLang="en-US" sz="3200" dirty="0">
                <a:latin typeface="Microsoft YaHei" panose="020B0503020204020204" pitchFamily="34" charset="-122"/>
                <a:ea typeface="Microsoft YaHei" panose="020B0503020204020204" pitchFamily="34" charset="-122"/>
              </a:rPr>
              <a:t>脚本程序</a:t>
            </a:r>
            <a:endParaRPr lang="en-US" altLang="zh-CN" sz="3200" dirty="0">
              <a:latin typeface="Microsoft YaHei" panose="020B0503020204020204" pitchFamily="34" charset="-122"/>
              <a:ea typeface="Microsoft YaHei" panose="020B0503020204020204" pitchFamily="34" charset="-122"/>
            </a:endParaRPr>
          </a:p>
          <a:p>
            <a:pPr marL="457200" indent="-457200" algn="l">
              <a:lnSpc>
                <a:spcPts val="3200"/>
              </a:lnSpc>
              <a:buClr>
                <a:srgbClr val="0070C0"/>
              </a:buClr>
              <a:buSzPct val="90000"/>
              <a:buFont typeface="+mj-lt"/>
              <a:buAutoNum type="arabicPeriod"/>
            </a:pPr>
            <a:r>
              <a:rPr lang="en-US" altLang="zh-CN" sz="3200" dirty="0">
                <a:latin typeface="Microsoft YaHei" panose="020B0503020204020204" pitchFamily="34" charset="-122"/>
                <a:ea typeface="Microsoft YaHei" panose="020B0503020204020204" pitchFamily="34" charset="-122"/>
              </a:rPr>
              <a:t>PHP</a:t>
            </a:r>
            <a:r>
              <a:rPr lang="zh-CN" altLang="en-US" sz="3200" dirty="0">
                <a:latin typeface="Microsoft YaHei" panose="020B0503020204020204" pitchFamily="34" charset="-122"/>
                <a:ea typeface="Microsoft YaHei" panose="020B0503020204020204" pitchFamily="34" charset="-122"/>
              </a:rPr>
              <a:t>语言标记</a:t>
            </a:r>
            <a:endParaRPr lang="en-US" altLang="zh-CN" sz="3200" dirty="0">
              <a:latin typeface="Microsoft YaHei" panose="020B0503020204020204" pitchFamily="34" charset="-122"/>
              <a:ea typeface="Microsoft YaHei" panose="020B0503020204020204" pitchFamily="34" charset="-122"/>
            </a:endParaRPr>
          </a:p>
          <a:p>
            <a:pPr marL="457200" indent="-457200" algn="l">
              <a:lnSpc>
                <a:spcPts val="3200"/>
              </a:lnSpc>
              <a:buClr>
                <a:srgbClr val="0070C0"/>
              </a:buClr>
              <a:buSzPct val="90000"/>
              <a:buFont typeface="+mj-lt"/>
              <a:buAutoNum type="arabicPeriod"/>
            </a:pPr>
            <a:r>
              <a:rPr lang="zh-CN" altLang="en-US" sz="3200" dirty="0">
                <a:latin typeface="Microsoft YaHei" panose="020B0503020204020204" pitchFamily="34" charset="-122"/>
                <a:ea typeface="Microsoft YaHei" panose="020B0503020204020204" pitchFamily="34" charset="-122"/>
              </a:rPr>
              <a:t>指令分割符“分号”</a:t>
            </a:r>
            <a:endParaRPr lang="en-US" altLang="zh-CN" sz="3200" dirty="0">
              <a:latin typeface="Microsoft YaHei" panose="020B0503020204020204" pitchFamily="34" charset="-122"/>
              <a:ea typeface="Microsoft YaHei" panose="020B0503020204020204" pitchFamily="34" charset="-122"/>
            </a:endParaRPr>
          </a:p>
          <a:p>
            <a:pPr marL="457200" indent="-457200" algn="l">
              <a:lnSpc>
                <a:spcPts val="3200"/>
              </a:lnSpc>
              <a:buClr>
                <a:srgbClr val="0070C0"/>
              </a:buClr>
              <a:buSzPct val="90000"/>
              <a:buFont typeface="+mj-lt"/>
              <a:buAutoNum type="arabicPeriod"/>
            </a:pPr>
            <a:r>
              <a:rPr lang="zh-CN" altLang="en-US" sz="3200" dirty="0">
                <a:latin typeface="Microsoft YaHei" panose="020B0503020204020204" pitchFamily="34" charset="-122"/>
                <a:ea typeface="Microsoft YaHei" panose="020B0503020204020204" pitchFamily="34" charset="-122"/>
              </a:rPr>
              <a:t>程序注释</a:t>
            </a:r>
            <a:endParaRPr lang="en-US" altLang="zh-CN" sz="3200" dirty="0">
              <a:latin typeface="Microsoft YaHei" panose="020B0503020204020204" pitchFamily="34" charset="-122"/>
              <a:ea typeface="Microsoft YaHei" panose="020B0503020204020204" pitchFamily="34" charset="-122"/>
            </a:endParaRPr>
          </a:p>
          <a:p>
            <a:pPr marL="457200" indent="-457200" algn="l">
              <a:lnSpc>
                <a:spcPts val="3200"/>
              </a:lnSpc>
              <a:buClr>
                <a:srgbClr val="0070C0"/>
              </a:buClr>
              <a:buSzPct val="90000"/>
              <a:buFont typeface="+mj-lt"/>
              <a:buAutoNum type="arabicPeriod"/>
            </a:pPr>
            <a:r>
              <a:rPr lang="zh-CN" altLang="en-US" sz="3200" dirty="0">
                <a:latin typeface="Microsoft YaHei" panose="020B0503020204020204" pitchFamily="34" charset="-122"/>
                <a:ea typeface="Microsoft YaHei" panose="020B0503020204020204" pitchFamily="34" charset="-122"/>
              </a:rPr>
              <a:t>在程序中使用空白符的处理</a:t>
            </a:r>
            <a:endParaRPr lang="en-US" altLang="zh-CN" sz="3200" dirty="0">
              <a:latin typeface="Microsoft YaHei" panose="020B0503020204020204" pitchFamily="34" charset="-122"/>
              <a:ea typeface="Microsoft YaHei" panose="020B0503020204020204" pitchFamily="34" charset="-122"/>
            </a:endParaRPr>
          </a:p>
          <a:p>
            <a:pPr marL="457200" indent="-457200" algn="l">
              <a:lnSpc>
                <a:spcPts val="3200"/>
              </a:lnSpc>
              <a:buClr>
                <a:srgbClr val="0070C0"/>
              </a:buClr>
              <a:buSzPct val="90000"/>
              <a:buFont typeface="+mj-lt"/>
              <a:buAutoNum type="arabicPeriod"/>
            </a:pPr>
            <a:r>
              <a:rPr lang="zh-CN" altLang="en-US" sz="3200" dirty="0">
                <a:latin typeface="Microsoft YaHei" panose="020B0503020204020204" pitchFamily="34" charset="-122"/>
                <a:ea typeface="Microsoft YaHei" panose="020B0503020204020204" pitchFamily="34" charset="-122"/>
              </a:rPr>
              <a:t>变量</a:t>
            </a:r>
            <a:endParaRPr lang="en-US" altLang="zh-CN" sz="3200" dirty="0">
              <a:latin typeface="Microsoft YaHei" panose="020B0503020204020204" pitchFamily="34" charset="-122"/>
              <a:ea typeface="Microsoft YaHei" panose="020B0503020204020204" pitchFamily="34" charset="-122"/>
            </a:endParaRPr>
          </a:p>
          <a:p>
            <a:pPr marL="457200" indent="-457200" algn="l">
              <a:lnSpc>
                <a:spcPts val="3200"/>
              </a:lnSpc>
              <a:buClr>
                <a:srgbClr val="0070C0"/>
              </a:buClr>
              <a:buSzPct val="90000"/>
              <a:buFont typeface="+mj-lt"/>
              <a:buAutoNum type="arabicPeriod"/>
            </a:pPr>
            <a:r>
              <a:rPr lang="zh-CN" altLang="en-US" sz="3200" dirty="0">
                <a:latin typeface="Microsoft YaHei" panose="020B0503020204020204" pitchFamily="34" charset="-122"/>
                <a:ea typeface="Microsoft YaHei" panose="020B0503020204020204" pitchFamily="34" charset="-122"/>
              </a:rPr>
              <a:t>变量的类型</a:t>
            </a:r>
            <a:endParaRPr lang="en-US" altLang="zh-CN" sz="3200" dirty="0">
              <a:latin typeface="Microsoft YaHei" panose="020B0503020204020204" pitchFamily="34" charset="-122"/>
              <a:ea typeface="Microsoft YaHei" panose="020B0503020204020204" pitchFamily="34" charset="-122"/>
            </a:endParaRPr>
          </a:p>
          <a:p>
            <a:pPr marL="457200" indent="-457200" algn="l">
              <a:lnSpc>
                <a:spcPts val="3200"/>
              </a:lnSpc>
              <a:buClr>
                <a:srgbClr val="0070C0"/>
              </a:buClr>
              <a:buSzPct val="90000"/>
              <a:buFont typeface="+mj-lt"/>
              <a:buAutoNum type="arabicPeriod"/>
            </a:pPr>
            <a:r>
              <a:rPr lang="zh-CN" altLang="en-US" sz="3200" dirty="0">
                <a:latin typeface="Microsoft YaHei" panose="020B0503020204020204" pitchFamily="34" charset="-122"/>
                <a:ea typeface="Microsoft YaHei" panose="020B0503020204020204" pitchFamily="34" charset="-122"/>
              </a:rPr>
              <a:t>数据类型之间相互转换</a:t>
            </a:r>
            <a:endParaRPr lang="en-US" altLang="zh-CN" sz="3200" dirty="0">
              <a:latin typeface="Microsoft YaHei" panose="020B0503020204020204" pitchFamily="34" charset="-122"/>
              <a:ea typeface="Microsoft YaHei" panose="020B0503020204020204" pitchFamily="34" charset="-122"/>
            </a:endParaRPr>
          </a:p>
          <a:p>
            <a:pPr marL="457200" indent="-457200" algn="l">
              <a:lnSpc>
                <a:spcPts val="3200"/>
              </a:lnSpc>
              <a:buClr>
                <a:srgbClr val="0070C0"/>
              </a:buClr>
              <a:buSzPct val="90000"/>
              <a:buFont typeface="+mj-lt"/>
              <a:buAutoNum type="arabicPeriod"/>
            </a:pPr>
            <a:r>
              <a:rPr lang="zh-CN" altLang="en-US" sz="3200" dirty="0">
                <a:latin typeface="Microsoft YaHei" panose="020B0503020204020204" pitchFamily="34" charset="-122"/>
                <a:ea typeface="Microsoft YaHei" panose="020B0503020204020204" pitchFamily="34" charset="-122"/>
              </a:rPr>
              <a:t> 常量</a:t>
            </a:r>
            <a:endParaRPr lang="en-US" altLang="zh-CN" sz="3200" dirty="0">
              <a:latin typeface="Microsoft YaHei" panose="020B0503020204020204" pitchFamily="34" charset="-122"/>
              <a:ea typeface="Microsoft YaHei" panose="020B0503020204020204" pitchFamily="34" charset="-122"/>
            </a:endParaRPr>
          </a:p>
          <a:p>
            <a:pPr marL="457200" indent="-457200" algn="l">
              <a:lnSpc>
                <a:spcPts val="3200"/>
              </a:lnSpc>
              <a:buClr>
                <a:srgbClr val="0070C0"/>
              </a:buClr>
              <a:buSzPct val="90000"/>
              <a:buFont typeface="+mj-lt"/>
              <a:buAutoNum type="arabicPeriod"/>
            </a:pPr>
            <a:r>
              <a:rPr lang="zh-CN" altLang="en-US" sz="3200" dirty="0">
                <a:latin typeface="Microsoft YaHei" panose="020B0503020204020204" pitchFamily="34" charset="-122"/>
                <a:ea typeface="Microsoft YaHei" panose="020B0503020204020204" pitchFamily="34" charset="-122"/>
              </a:rPr>
              <a:t> 运算符（操作符）</a:t>
            </a:r>
            <a:endParaRPr lang="en-US" altLang="zh-CN" sz="32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8776709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40</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9. </a:t>
            </a:r>
            <a:r>
              <a:rPr lang="zh-CN" altLang="en-US" sz="4400" dirty="0">
                <a:solidFill>
                  <a:schemeClr val="bg1"/>
                </a:solidFill>
                <a:latin typeface="Microsoft YaHei" panose="020B0503020204020204" pitchFamily="34" charset="-122"/>
                <a:ea typeface="Microsoft YaHei" panose="020B0503020204020204" pitchFamily="34" charset="-122"/>
                <a:cs typeface="+mj-cs"/>
              </a:rPr>
              <a:t>数据类型之间相互转换</a:t>
            </a:r>
          </a:p>
        </p:txBody>
      </p:sp>
      <p:sp>
        <p:nvSpPr>
          <p:cNvPr id="5" name="Rectangle 3">
            <a:extLst>
              <a:ext uri="{FF2B5EF4-FFF2-40B4-BE49-F238E27FC236}">
                <a16:creationId xmlns:a16="http://schemas.microsoft.com/office/drawing/2014/main" id="{248A9917-B743-324E-8925-94112E79798F}"/>
              </a:ext>
            </a:extLst>
          </p:cNvPr>
          <p:cNvSpPr txBox="1">
            <a:spLocks noChangeArrowheads="1"/>
          </p:cNvSpPr>
          <p:nvPr/>
        </p:nvSpPr>
        <p:spPr>
          <a:xfrm>
            <a:off x="361914" y="862180"/>
            <a:ext cx="8505232" cy="5607656"/>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ts val="2600"/>
              </a:lnSpc>
              <a:buFont typeface="Wingdings" pitchFamily="2" charset="2"/>
              <a:buChar char="Ø"/>
            </a:pPr>
            <a:r>
              <a:rPr lang="zh-CN" altLang="en-US" dirty="0">
                <a:latin typeface="Times New Roman" panose="02020603050405020304" pitchFamily="18" charset="0"/>
                <a:ea typeface="微软雅黑" charset="0"/>
                <a:cs typeface="Times New Roman" panose="02020603050405020304" pitchFamily="18" charset="0"/>
              </a:rPr>
              <a:t>变量类型的测试函数：</a:t>
            </a:r>
          </a:p>
          <a:p>
            <a:pPr lvl="1" algn="l">
              <a:lnSpc>
                <a:spcPts val="2600"/>
              </a:lnSpc>
            </a:pP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is_bool</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 </a:t>
            </a:r>
            <a:r>
              <a:rPr lang="zh-CN" altLang="en-US" dirty="0">
                <a:latin typeface="Times New Roman" panose="02020603050405020304" pitchFamily="18" charset="0"/>
                <a:ea typeface="微软雅黑" charset="0"/>
                <a:cs typeface="Times New Roman" panose="02020603050405020304" pitchFamily="18" charset="0"/>
              </a:rPr>
              <a:t>判断是否是布尔型</a:t>
            </a:r>
          </a:p>
          <a:p>
            <a:pPr lvl="1" algn="l">
              <a:lnSpc>
                <a:spcPts val="2600"/>
              </a:lnSpc>
            </a:pP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is_int</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a:t>
            </a: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is_integer</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和</a:t>
            </a: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is_long</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判断是否为整型。</a:t>
            </a:r>
          </a:p>
          <a:p>
            <a:pPr lvl="1" algn="l">
              <a:lnSpc>
                <a:spcPts val="2600"/>
              </a:lnSpc>
            </a:pP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is_float</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a:t>
            </a: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is_double</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和</a:t>
            </a: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is_real</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判断是否为浮点型</a:t>
            </a:r>
          </a:p>
          <a:p>
            <a:pPr lvl="1" algn="l">
              <a:lnSpc>
                <a:spcPts val="2600"/>
              </a:lnSpc>
            </a:pP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is_string</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判断是否为字符串</a:t>
            </a:r>
            <a:endParaRPr lang="en-US" altLang="zh-CN" dirty="0">
              <a:latin typeface="Times New Roman" panose="02020603050405020304" pitchFamily="18" charset="0"/>
              <a:ea typeface="微软雅黑" charset="0"/>
              <a:cs typeface="Times New Roman" panose="02020603050405020304" pitchFamily="18" charset="0"/>
            </a:endParaRPr>
          </a:p>
          <a:p>
            <a:pPr lvl="1" algn="l">
              <a:lnSpc>
                <a:spcPts val="2600"/>
              </a:lnSpc>
            </a:pP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is_array</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判断是否为数组</a:t>
            </a:r>
            <a:endParaRPr lang="en-US" altLang="zh-CN" dirty="0">
              <a:latin typeface="Times New Roman" panose="02020603050405020304" pitchFamily="18" charset="0"/>
              <a:ea typeface="微软雅黑" charset="0"/>
              <a:cs typeface="Times New Roman" panose="02020603050405020304" pitchFamily="18" charset="0"/>
            </a:endParaRPr>
          </a:p>
          <a:p>
            <a:pPr lvl="1" algn="l">
              <a:lnSpc>
                <a:spcPts val="2600"/>
              </a:lnSpc>
            </a:pP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is_object</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判断是否为对象</a:t>
            </a:r>
            <a:endParaRPr lang="en-US" altLang="zh-CN" dirty="0">
              <a:latin typeface="Times New Roman" panose="02020603050405020304" pitchFamily="18" charset="0"/>
              <a:ea typeface="微软雅黑" charset="0"/>
              <a:cs typeface="Times New Roman" panose="02020603050405020304" pitchFamily="18" charset="0"/>
            </a:endParaRPr>
          </a:p>
          <a:p>
            <a:pPr lvl="1" algn="l">
              <a:lnSpc>
                <a:spcPts val="2600"/>
              </a:lnSpc>
            </a:pP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is_resource</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判断是否为资源类型</a:t>
            </a:r>
            <a:endParaRPr lang="en-US" altLang="zh-CN" dirty="0">
              <a:latin typeface="Times New Roman" panose="02020603050405020304" pitchFamily="18" charset="0"/>
              <a:ea typeface="微软雅黑" charset="0"/>
              <a:cs typeface="Times New Roman" panose="02020603050405020304" pitchFamily="18" charset="0"/>
            </a:endParaRPr>
          </a:p>
          <a:p>
            <a:pPr lvl="1" algn="l">
              <a:lnSpc>
                <a:spcPts val="2600"/>
              </a:lnSpc>
            </a:pP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is_null</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判断是否为</a:t>
            </a:r>
            <a:r>
              <a:rPr lang="en-US" altLang="zh-CN" dirty="0">
                <a:latin typeface="Times New Roman" panose="02020603050405020304" pitchFamily="18" charset="0"/>
                <a:ea typeface="微软雅黑" charset="0"/>
                <a:cs typeface="Times New Roman" panose="02020603050405020304" pitchFamily="18" charset="0"/>
              </a:rPr>
              <a:t>null</a:t>
            </a:r>
          </a:p>
          <a:p>
            <a:pPr lvl="1" algn="l">
              <a:lnSpc>
                <a:spcPts val="2600"/>
              </a:lnSpc>
            </a:pP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is_scalar</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判断是否为标量</a:t>
            </a:r>
            <a:endParaRPr lang="en-US" altLang="zh-CN" dirty="0">
              <a:latin typeface="Times New Roman" panose="02020603050405020304" pitchFamily="18" charset="0"/>
              <a:ea typeface="微软雅黑" charset="0"/>
              <a:cs typeface="Times New Roman" panose="02020603050405020304" pitchFamily="18" charset="0"/>
            </a:endParaRPr>
          </a:p>
          <a:p>
            <a:pPr lvl="1" algn="l">
              <a:lnSpc>
                <a:spcPts val="2600"/>
              </a:lnSpc>
            </a:pP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is_numeric</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判断是否是任何类型的数字和数字字符串</a:t>
            </a:r>
            <a:endParaRPr lang="en-US" altLang="zh-CN" dirty="0">
              <a:latin typeface="Times New Roman" panose="02020603050405020304" pitchFamily="18" charset="0"/>
              <a:ea typeface="微软雅黑" charset="0"/>
              <a:cs typeface="Times New Roman" panose="02020603050405020304" pitchFamily="18" charset="0"/>
            </a:endParaRPr>
          </a:p>
          <a:p>
            <a:pPr lvl="1" algn="l">
              <a:lnSpc>
                <a:spcPts val="2600"/>
              </a:lnSpc>
            </a:pP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is_callable</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solidFill>
                  <a:srgbClr val="C00000"/>
                </a:solidFill>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判断是否是有效的函数名</a:t>
            </a:r>
          </a:p>
          <a:p>
            <a:pPr marL="342900" indent="-342900" algn="l">
              <a:lnSpc>
                <a:spcPts val="2600"/>
              </a:lnSpc>
              <a:buFont typeface="Wingdings" pitchFamily="2" charset="2"/>
              <a:buChar char="Ø"/>
            </a:pPr>
            <a:r>
              <a:rPr lang="zh-CN" altLang="en-US" dirty="0">
                <a:latin typeface="Times New Roman" panose="02020603050405020304" pitchFamily="18" charset="0"/>
                <a:ea typeface="微软雅黑" charset="0"/>
                <a:cs typeface="Times New Roman" panose="02020603050405020304" pitchFamily="18" charset="0"/>
              </a:rPr>
              <a:t>函数：</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bool </a:t>
            </a:r>
            <a:r>
              <a:rPr lang="en-US" altLang="zh-CN" dirty="0" err="1">
                <a:solidFill>
                  <a:srgbClr val="C00000"/>
                </a:solidFill>
                <a:latin typeface="Times New Roman" panose="02020603050405020304" pitchFamily="18" charset="0"/>
                <a:ea typeface="微软雅黑" charset="0"/>
                <a:cs typeface="Times New Roman" panose="02020603050405020304" pitchFamily="18" charset="0"/>
              </a:rPr>
              <a:t>settype</a:t>
            </a:r>
            <a:r>
              <a:rPr lang="en-US" altLang="zh-CN" dirty="0">
                <a:solidFill>
                  <a:srgbClr val="C00000"/>
                </a:solidFill>
                <a:latin typeface="Times New Roman" panose="02020603050405020304" pitchFamily="18" charset="0"/>
                <a:ea typeface="微软雅黑" charset="0"/>
                <a:cs typeface="Times New Roman" panose="02020603050405020304" pitchFamily="18" charset="0"/>
              </a:rPr>
              <a:t> ( mixed var, string type )</a:t>
            </a:r>
            <a:r>
              <a:rPr lang="zh-CN" altLang="en-US" dirty="0">
                <a:latin typeface="Times New Roman" panose="02020603050405020304" pitchFamily="18" charset="0"/>
                <a:ea typeface="微软雅黑" charset="0"/>
                <a:cs typeface="Times New Roman" panose="02020603050405020304" pitchFamily="18" charset="0"/>
              </a:rPr>
              <a:t>是将变量 </a:t>
            </a:r>
            <a:r>
              <a:rPr lang="en-US" altLang="zh-CN" i="1" dirty="0">
                <a:latin typeface="Times New Roman" panose="02020603050405020304" pitchFamily="18" charset="0"/>
                <a:ea typeface="微软雅黑" charset="0"/>
                <a:cs typeface="Times New Roman" panose="02020603050405020304" pitchFamily="18" charset="0"/>
              </a:rPr>
              <a:t>var</a:t>
            </a:r>
            <a:r>
              <a:rPr lang="en-US" altLang="zh-CN" dirty="0">
                <a:latin typeface="Times New Roman" panose="02020603050405020304" pitchFamily="18" charset="0"/>
                <a:ea typeface="微软雅黑" charset="0"/>
                <a:cs typeface="Times New Roman" panose="02020603050405020304" pitchFamily="18" charset="0"/>
              </a:rPr>
              <a:t> </a:t>
            </a:r>
            <a:r>
              <a:rPr lang="zh-CN" altLang="en-US" dirty="0">
                <a:latin typeface="Times New Roman" panose="02020603050405020304" pitchFamily="18" charset="0"/>
                <a:ea typeface="微软雅黑" charset="0"/>
                <a:cs typeface="Times New Roman" panose="02020603050405020304" pitchFamily="18" charset="0"/>
              </a:rPr>
              <a:t>的类型设置成 </a:t>
            </a:r>
            <a:r>
              <a:rPr lang="en-US" altLang="zh-CN" i="1" dirty="0">
                <a:latin typeface="Times New Roman" panose="02020603050405020304" pitchFamily="18" charset="0"/>
                <a:ea typeface="微软雅黑" charset="0"/>
                <a:cs typeface="Times New Roman" panose="02020603050405020304" pitchFamily="18" charset="0"/>
              </a:rPr>
              <a:t>type</a:t>
            </a:r>
            <a:r>
              <a:rPr lang="zh-CN" altLang="en-US" dirty="0">
                <a:latin typeface="Times New Roman" panose="02020603050405020304" pitchFamily="18" charset="0"/>
                <a:ea typeface="微软雅黑" charset="0"/>
                <a:cs typeface="Times New Roman" panose="02020603050405020304" pitchFamily="18" charset="0"/>
              </a:rPr>
              <a:t>。 </a:t>
            </a:r>
            <a:endParaRPr lang="en-US" altLang="zh-CN" dirty="0">
              <a:latin typeface="Times New Roman" panose="02020603050405020304" pitchFamily="18" charset="0"/>
              <a:ea typeface="微软雅黑" charset="0"/>
              <a:cs typeface="Times New Roman" panose="02020603050405020304" pitchFamily="18" charset="0"/>
            </a:endParaRPr>
          </a:p>
        </p:txBody>
      </p:sp>
    </p:spTree>
    <p:extLst>
      <p:ext uri="{BB962C8B-B14F-4D97-AF65-F5344CB8AC3E}">
        <p14:creationId xmlns:p14="http://schemas.microsoft.com/office/powerpoint/2010/main" val="10526004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41</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10.</a:t>
            </a:r>
            <a:r>
              <a:rPr lang="zh-CN" altLang="en-US" sz="4400" dirty="0">
                <a:solidFill>
                  <a:schemeClr val="bg1"/>
                </a:solidFill>
                <a:latin typeface="Microsoft YaHei" panose="020B0503020204020204" pitchFamily="34" charset="-122"/>
                <a:ea typeface="Microsoft YaHei" panose="020B0503020204020204" pitchFamily="34" charset="-122"/>
                <a:cs typeface="+mj-cs"/>
              </a:rPr>
              <a:t>常量</a:t>
            </a:r>
          </a:p>
        </p:txBody>
      </p:sp>
      <p:sp>
        <p:nvSpPr>
          <p:cNvPr id="6" name="Rectangle 3">
            <a:extLst>
              <a:ext uri="{FF2B5EF4-FFF2-40B4-BE49-F238E27FC236}">
                <a16:creationId xmlns:a16="http://schemas.microsoft.com/office/drawing/2014/main" id="{2688AC05-6060-224A-9E35-FD320CCBD7E3}"/>
              </a:ext>
            </a:extLst>
          </p:cNvPr>
          <p:cNvSpPr txBox="1">
            <a:spLocks noChangeArrowheads="1"/>
          </p:cNvSpPr>
          <p:nvPr/>
        </p:nvSpPr>
        <p:spPr>
          <a:xfrm>
            <a:off x="457200" y="1600200"/>
            <a:ext cx="8229600"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ts val="4000"/>
              </a:lnSpc>
            </a:pPr>
            <a:r>
              <a:rPr lang="en-US" altLang="zh-CN" sz="3200" dirty="0">
                <a:latin typeface="微软雅黑" charset="0"/>
                <a:ea typeface="微软雅黑" charset="0"/>
              </a:rPr>
              <a:t>10.1 </a:t>
            </a:r>
            <a:r>
              <a:rPr lang="zh-CN" altLang="en-US" sz="3200" dirty="0">
                <a:latin typeface="微软雅黑" charset="0"/>
                <a:ea typeface="微软雅黑" charset="0"/>
              </a:rPr>
              <a:t>常量的定义与使用</a:t>
            </a:r>
          </a:p>
          <a:p>
            <a:pPr algn="l">
              <a:lnSpc>
                <a:spcPts val="4000"/>
              </a:lnSpc>
            </a:pPr>
            <a:r>
              <a:rPr lang="en-US" altLang="zh-CN" sz="3200" dirty="0">
                <a:latin typeface="微软雅黑" charset="0"/>
                <a:ea typeface="微软雅黑" charset="0"/>
              </a:rPr>
              <a:t>10.2 </a:t>
            </a:r>
            <a:r>
              <a:rPr lang="zh-CN" altLang="en-US" sz="3200" dirty="0">
                <a:latin typeface="微软雅黑" charset="0"/>
                <a:ea typeface="微软雅黑" charset="0"/>
              </a:rPr>
              <a:t>常量与变量</a:t>
            </a:r>
          </a:p>
          <a:p>
            <a:pPr algn="l">
              <a:lnSpc>
                <a:spcPts val="4000"/>
              </a:lnSpc>
            </a:pPr>
            <a:r>
              <a:rPr lang="en-US" altLang="zh-CN" sz="3200" dirty="0">
                <a:latin typeface="微软雅黑" charset="0"/>
                <a:ea typeface="微软雅黑" charset="0"/>
              </a:rPr>
              <a:t>10.3 </a:t>
            </a:r>
            <a:r>
              <a:rPr lang="zh-CN" altLang="en-US" sz="3200" dirty="0">
                <a:latin typeface="微软雅黑" charset="0"/>
                <a:ea typeface="微软雅黑" charset="0"/>
              </a:rPr>
              <a:t>预定义常量</a:t>
            </a:r>
          </a:p>
        </p:txBody>
      </p:sp>
    </p:spTree>
    <p:extLst>
      <p:ext uri="{BB962C8B-B14F-4D97-AF65-F5344CB8AC3E}">
        <p14:creationId xmlns:p14="http://schemas.microsoft.com/office/powerpoint/2010/main" val="5270410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42</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10.</a:t>
            </a:r>
            <a:r>
              <a:rPr lang="zh-CN" altLang="en-US" sz="4400" dirty="0">
                <a:solidFill>
                  <a:schemeClr val="bg1"/>
                </a:solidFill>
                <a:latin typeface="Microsoft YaHei" panose="020B0503020204020204" pitchFamily="34" charset="-122"/>
                <a:ea typeface="Microsoft YaHei" panose="020B0503020204020204" pitchFamily="34" charset="-122"/>
                <a:cs typeface="+mj-cs"/>
              </a:rPr>
              <a:t>常量</a:t>
            </a:r>
          </a:p>
        </p:txBody>
      </p:sp>
      <p:sp>
        <p:nvSpPr>
          <p:cNvPr id="5" name="Rectangle 3">
            <a:extLst>
              <a:ext uri="{FF2B5EF4-FFF2-40B4-BE49-F238E27FC236}">
                <a16:creationId xmlns:a16="http://schemas.microsoft.com/office/drawing/2014/main" id="{ADE0907F-B56A-4040-824E-BC3E3B77EEB1}"/>
              </a:ext>
            </a:extLst>
          </p:cNvPr>
          <p:cNvSpPr txBox="1">
            <a:spLocks noChangeArrowheads="1"/>
          </p:cNvSpPr>
          <p:nvPr/>
        </p:nvSpPr>
        <p:spPr>
          <a:xfrm>
            <a:off x="512378" y="955442"/>
            <a:ext cx="10694337" cy="550555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ts val="3400"/>
              </a:lnSpc>
              <a:buFont typeface="Wingdings" pitchFamily="2" charset="2"/>
              <a:buChar char="Ø"/>
            </a:pPr>
            <a:r>
              <a:rPr lang="zh-CN" altLang="en-US" dirty="0">
                <a:latin typeface="Times New Roman" panose="02020603050405020304" pitchFamily="18" charset="0"/>
                <a:ea typeface="微软雅黑" charset="0"/>
                <a:cs typeface="Times New Roman" panose="02020603050405020304" pitchFamily="18" charset="0"/>
              </a:rPr>
              <a:t>常量是一个简单值的标识符（名字）。如同其名称所暗示的，在脚本执行期间</a:t>
            </a:r>
            <a:r>
              <a:rPr lang="zh-CN" altLang="en-US" dirty="0">
                <a:solidFill>
                  <a:srgbClr val="FF0000"/>
                </a:solidFill>
                <a:latin typeface="Times New Roman" panose="02020603050405020304" pitchFamily="18" charset="0"/>
                <a:ea typeface="微软雅黑" charset="0"/>
                <a:cs typeface="Times New Roman" panose="02020603050405020304" pitchFamily="18" charset="0"/>
              </a:rPr>
              <a:t>一个常量一旦被定义，就不能再改变或取消定义</a:t>
            </a:r>
            <a:r>
              <a:rPr lang="zh-CN" altLang="en-US" dirty="0">
                <a:latin typeface="Times New Roman" panose="02020603050405020304" pitchFamily="18" charset="0"/>
                <a:ea typeface="微软雅黑" charset="0"/>
                <a:cs typeface="Times New Roman" panose="02020603050405020304" pitchFamily="18" charset="0"/>
              </a:rPr>
              <a:t>。常量默认为</a:t>
            </a:r>
            <a:r>
              <a:rPr lang="zh-CN" altLang="en-US" dirty="0">
                <a:solidFill>
                  <a:srgbClr val="FF0000"/>
                </a:solidFill>
                <a:latin typeface="Times New Roman" panose="02020603050405020304" pitchFamily="18" charset="0"/>
                <a:ea typeface="微软雅黑" charset="0"/>
                <a:cs typeface="Times New Roman" panose="02020603050405020304" pitchFamily="18" charset="0"/>
              </a:rPr>
              <a:t>大小写敏感</a:t>
            </a:r>
            <a:r>
              <a:rPr lang="zh-CN" altLang="en-US" dirty="0">
                <a:latin typeface="Times New Roman" panose="02020603050405020304" pitchFamily="18" charset="0"/>
                <a:ea typeface="微软雅黑" charset="0"/>
                <a:cs typeface="Times New Roman" panose="02020603050405020304" pitchFamily="18" charset="0"/>
              </a:rPr>
              <a:t>。按照惯例常量标识符总是</a:t>
            </a:r>
            <a:r>
              <a:rPr lang="zh-CN" altLang="en-US" dirty="0">
                <a:solidFill>
                  <a:srgbClr val="FF0000"/>
                </a:solidFill>
                <a:latin typeface="Times New Roman" panose="02020603050405020304" pitchFamily="18" charset="0"/>
                <a:ea typeface="微软雅黑" charset="0"/>
                <a:cs typeface="Times New Roman" panose="02020603050405020304" pitchFamily="18" charset="0"/>
              </a:rPr>
              <a:t>大写</a:t>
            </a:r>
            <a:r>
              <a:rPr lang="zh-CN" altLang="en-US" dirty="0">
                <a:latin typeface="Times New Roman" panose="02020603050405020304" pitchFamily="18" charset="0"/>
                <a:ea typeface="微软雅黑" charset="0"/>
                <a:cs typeface="Times New Roman" panose="02020603050405020304" pitchFamily="18" charset="0"/>
              </a:rPr>
              <a:t>的。</a:t>
            </a:r>
            <a:endParaRPr lang="en-US" altLang="zh-CN" dirty="0">
              <a:latin typeface="Times New Roman" panose="02020603050405020304" pitchFamily="18" charset="0"/>
              <a:ea typeface="微软雅黑" charset="0"/>
              <a:cs typeface="Times New Roman" panose="02020603050405020304" pitchFamily="18" charset="0"/>
            </a:endParaRPr>
          </a:p>
          <a:p>
            <a:pPr marL="342900" indent="-342900" algn="l">
              <a:lnSpc>
                <a:spcPts val="3400"/>
              </a:lnSpc>
              <a:buFont typeface="Wingdings" pitchFamily="2" charset="2"/>
              <a:buChar char="Ø"/>
            </a:pPr>
            <a:endParaRPr lang="zh-CN" altLang="en-US" dirty="0">
              <a:latin typeface="Times New Roman" panose="02020603050405020304" pitchFamily="18" charset="0"/>
              <a:ea typeface="微软雅黑" charset="0"/>
              <a:cs typeface="Times New Roman" panose="02020603050405020304" pitchFamily="18" charset="0"/>
            </a:endParaRPr>
          </a:p>
          <a:p>
            <a:pPr marL="342900" indent="-342900" algn="l">
              <a:lnSpc>
                <a:spcPts val="3400"/>
              </a:lnSpc>
              <a:buFont typeface="Wingdings" pitchFamily="2" charset="2"/>
              <a:buChar char="Ø"/>
            </a:pPr>
            <a:r>
              <a:rPr lang="zh-CN" altLang="en-US" dirty="0">
                <a:latin typeface="Times New Roman" panose="02020603050405020304" pitchFamily="18" charset="0"/>
                <a:ea typeface="微软雅黑" charset="0"/>
                <a:cs typeface="Times New Roman" panose="02020603050405020304" pitchFamily="18" charset="0"/>
              </a:rPr>
              <a:t>常量名和其它任何 </a:t>
            </a:r>
            <a:r>
              <a:rPr lang="en-US" altLang="zh-CN" dirty="0">
                <a:latin typeface="Times New Roman" panose="02020603050405020304" pitchFamily="18" charset="0"/>
                <a:ea typeface="微软雅黑" charset="0"/>
                <a:cs typeface="Times New Roman" panose="02020603050405020304" pitchFamily="18" charset="0"/>
              </a:rPr>
              <a:t>PHP </a:t>
            </a:r>
            <a:r>
              <a:rPr lang="zh-CN" altLang="en-US" dirty="0">
                <a:latin typeface="Times New Roman" panose="02020603050405020304" pitchFamily="18" charset="0"/>
                <a:ea typeface="微软雅黑" charset="0"/>
                <a:cs typeface="Times New Roman" panose="02020603050405020304" pitchFamily="18" charset="0"/>
              </a:rPr>
              <a:t>标签遵循同样的命名规则。合法的常量名以字母或下划线开始，后面跟着任何字母，数字或下划线。</a:t>
            </a:r>
            <a:endParaRPr lang="en-US" altLang="zh-CN" dirty="0">
              <a:latin typeface="Times New Roman" panose="02020603050405020304" pitchFamily="18" charset="0"/>
              <a:ea typeface="微软雅黑" charset="0"/>
              <a:cs typeface="Times New Roman" panose="02020603050405020304" pitchFamily="18" charset="0"/>
            </a:endParaRPr>
          </a:p>
          <a:p>
            <a:pPr marL="342900" indent="-342900" algn="l">
              <a:lnSpc>
                <a:spcPts val="3400"/>
              </a:lnSpc>
              <a:buFont typeface="Wingdings" pitchFamily="2" charset="2"/>
              <a:buChar char="Ø"/>
            </a:pPr>
            <a:endParaRPr lang="zh-CN" altLang="en-US" dirty="0">
              <a:latin typeface="Times New Roman" panose="02020603050405020304" pitchFamily="18" charset="0"/>
              <a:ea typeface="微软雅黑" charset="0"/>
              <a:cs typeface="Times New Roman" panose="02020603050405020304" pitchFamily="18" charset="0"/>
            </a:endParaRPr>
          </a:p>
          <a:p>
            <a:pPr marL="342900" indent="-342900" algn="l">
              <a:lnSpc>
                <a:spcPts val="3400"/>
              </a:lnSpc>
              <a:buFont typeface="Wingdings" pitchFamily="2" charset="2"/>
              <a:buChar char="Ø"/>
            </a:pPr>
            <a:r>
              <a:rPr lang="zh-CN" altLang="en-US" dirty="0">
                <a:latin typeface="Times New Roman" panose="02020603050405020304" pitchFamily="18" charset="0"/>
                <a:ea typeface="微软雅黑" charset="0"/>
                <a:cs typeface="Times New Roman" panose="02020603050405020304" pitchFamily="18" charset="0"/>
              </a:rPr>
              <a:t>常量的范围是</a:t>
            </a:r>
            <a:r>
              <a:rPr lang="zh-CN" altLang="en-US" dirty="0">
                <a:solidFill>
                  <a:srgbClr val="FF0000"/>
                </a:solidFill>
                <a:latin typeface="Times New Roman" panose="02020603050405020304" pitchFamily="18" charset="0"/>
                <a:ea typeface="微软雅黑" charset="0"/>
                <a:cs typeface="Times New Roman" panose="02020603050405020304" pitchFamily="18" charset="0"/>
              </a:rPr>
              <a:t>全局</a:t>
            </a:r>
            <a:r>
              <a:rPr lang="zh-CN" altLang="en-US" dirty="0">
                <a:latin typeface="Times New Roman" panose="02020603050405020304" pitchFamily="18" charset="0"/>
                <a:ea typeface="微软雅黑" charset="0"/>
                <a:cs typeface="Times New Roman" panose="02020603050405020304" pitchFamily="18" charset="0"/>
              </a:rPr>
              <a:t>的。不用管作用域就可以在脚本的任何地方访问常量。</a:t>
            </a:r>
            <a:endParaRPr lang="en-US" altLang="zh-CN" dirty="0">
              <a:latin typeface="Times New Roman" panose="02020603050405020304" pitchFamily="18" charset="0"/>
              <a:ea typeface="微软雅黑" charset="0"/>
              <a:cs typeface="Times New Roman" panose="02020603050405020304" pitchFamily="18" charset="0"/>
            </a:endParaRPr>
          </a:p>
          <a:p>
            <a:pPr marL="342900" indent="-342900" algn="l">
              <a:lnSpc>
                <a:spcPts val="3400"/>
              </a:lnSpc>
              <a:buFont typeface="Wingdings" pitchFamily="2" charset="2"/>
              <a:buChar char="Ø"/>
            </a:pPr>
            <a:endParaRPr lang="zh-CN" altLang="en-US" dirty="0">
              <a:latin typeface="Times New Roman" panose="02020603050405020304" pitchFamily="18" charset="0"/>
              <a:ea typeface="微软雅黑" charset="0"/>
              <a:cs typeface="Times New Roman" panose="02020603050405020304" pitchFamily="18" charset="0"/>
            </a:endParaRPr>
          </a:p>
          <a:p>
            <a:pPr marL="342900" indent="-342900" algn="l">
              <a:lnSpc>
                <a:spcPts val="3400"/>
              </a:lnSpc>
              <a:buFont typeface="Wingdings" pitchFamily="2" charset="2"/>
              <a:buChar char="Ø"/>
            </a:pPr>
            <a:r>
              <a:rPr lang="zh-CN" altLang="en-US" dirty="0">
                <a:latin typeface="Times New Roman" panose="02020603050405020304" pitchFamily="18" charset="0"/>
                <a:ea typeface="微软雅黑" charset="0"/>
                <a:cs typeface="Times New Roman" panose="02020603050405020304" pitchFamily="18" charset="0"/>
              </a:rPr>
              <a:t>我们可以用 </a:t>
            </a:r>
            <a:r>
              <a:rPr lang="en-US" altLang="zh-CN" dirty="0">
                <a:solidFill>
                  <a:srgbClr val="FF0000"/>
                </a:solidFill>
                <a:latin typeface="Times New Roman" panose="02020603050405020304" pitchFamily="18" charset="0"/>
                <a:ea typeface="微软雅黑" charset="0"/>
                <a:cs typeface="Times New Roman" panose="02020603050405020304" pitchFamily="18" charset="0"/>
              </a:rPr>
              <a:t>define() </a:t>
            </a:r>
            <a:r>
              <a:rPr lang="zh-CN" altLang="en-US" dirty="0">
                <a:latin typeface="Times New Roman" panose="02020603050405020304" pitchFamily="18" charset="0"/>
                <a:ea typeface="微软雅黑" charset="0"/>
                <a:cs typeface="Times New Roman" panose="02020603050405020304" pitchFamily="18" charset="0"/>
              </a:rPr>
              <a:t>函数来定义常量。</a:t>
            </a:r>
          </a:p>
        </p:txBody>
      </p:sp>
    </p:spTree>
    <p:extLst>
      <p:ext uri="{BB962C8B-B14F-4D97-AF65-F5344CB8AC3E}">
        <p14:creationId xmlns:p14="http://schemas.microsoft.com/office/powerpoint/2010/main" val="385736342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43</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10.1 </a:t>
            </a:r>
            <a:r>
              <a:rPr lang="zh-CN" altLang="en-US" sz="4400" dirty="0">
                <a:solidFill>
                  <a:schemeClr val="bg1"/>
                </a:solidFill>
                <a:latin typeface="Microsoft YaHei" panose="020B0503020204020204" pitchFamily="34" charset="-122"/>
                <a:ea typeface="Microsoft YaHei" panose="020B0503020204020204" pitchFamily="34" charset="-122"/>
                <a:cs typeface="+mj-cs"/>
              </a:rPr>
              <a:t>常量的定义与使用</a:t>
            </a:r>
          </a:p>
        </p:txBody>
      </p:sp>
      <p:sp>
        <p:nvSpPr>
          <p:cNvPr id="6" name="Rectangle 3">
            <a:extLst>
              <a:ext uri="{FF2B5EF4-FFF2-40B4-BE49-F238E27FC236}">
                <a16:creationId xmlns:a16="http://schemas.microsoft.com/office/drawing/2014/main" id="{A8F256A1-A9DA-B04C-9618-48A8D5379125}"/>
              </a:ext>
            </a:extLst>
          </p:cNvPr>
          <p:cNvSpPr txBox="1">
            <a:spLocks noChangeArrowheads="1"/>
          </p:cNvSpPr>
          <p:nvPr/>
        </p:nvSpPr>
        <p:spPr>
          <a:xfrm>
            <a:off x="429260" y="836640"/>
            <a:ext cx="10277726" cy="528952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20000"/>
              </a:lnSpc>
            </a:pPr>
            <a:r>
              <a:rPr lang="zh-CN" altLang="en-US" dirty="0">
                <a:latin typeface="微软雅黑" charset="0"/>
                <a:ea typeface="微软雅黑" charset="0"/>
              </a:rPr>
              <a:t>        使用</a:t>
            </a:r>
            <a:r>
              <a:rPr lang="en-US" altLang="zh-CN" dirty="0">
                <a:latin typeface="微软雅黑" charset="0"/>
                <a:ea typeface="微软雅黑" charset="0"/>
              </a:rPr>
              <a:t>define()</a:t>
            </a:r>
            <a:r>
              <a:rPr lang="zh-CN" altLang="en-US" dirty="0">
                <a:latin typeface="微软雅黑" charset="0"/>
                <a:ea typeface="微软雅黑" charset="0"/>
              </a:rPr>
              <a:t>函数来定义常量。一个常量一旦被定义，就不能再改变或者取消定义。</a:t>
            </a:r>
          </a:p>
        </p:txBody>
      </p:sp>
      <p:sp>
        <p:nvSpPr>
          <p:cNvPr id="7" name="AutoShape 4">
            <a:extLst>
              <a:ext uri="{FF2B5EF4-FFF2-40B4-BE49-F238E27FC236}">
                <a16:creationId xmlns:a16="http://schemas.microsoft.com/office/drawing/2014/main" id="{E01AD771-5857-5442-A9C9-44459912B4FF}"/>
              </a:ext>
            </a:extLst>
          </p:cNvPr>
          <p:cNvSpPr>
            <a:spLocks noChangeArrowheads="1"/>
          </p:cNvSpPr>
          <p:nvPr/>
        </p:nvSpPr>
        <p:spPr bwMode="auto">
          <a:xfrm>
            <a:off x="2023900" y="1875961"/>
            <a:ext cx="8137525" cy="504825"/>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zh-CN" altLang="en-US" b="1" dirty="0">
                <a:solidFill>
                  <a:srgbClr val="C00000"/>
                </a:solidFill>
                <a:latin typeface="Times New Roman" panose="02020603050405020304" pitchFamily="18" charset="0"/>
                <a:cs typeface="Times New Roman" panose="02020603050405020304" pitchFamily="18" charset="0"/>
              </a:rPr>
              <a:t>语法：</a:t>
            </a:r>
            <a:r>
              <a:rPr lang="en-US" altLang="zh-CN" b="1" dirty="0" err="1">
                <a:latin typeface="Times New Roman" panose="02020603050405020304" pitchFamily="18" charset="0"/>
                <a:cs typeface="Times New Roman" panose="02020603050405020304" pitchFamily="18" charset="0"/>
              </a:rPr>
              <a:t>bool</a:t>
            </a:r>
            <a:r>
              <a:rPr lang="en-US" altLang="zh-CN" b="1" dirty="0">
                <a:latin typeface="Times New Roman" panose="02020603050405020304" pitchFamily="18" charset="0"/>
                <a:cs typeface="Times New Roman" panose="02020603050405020304" pitchFamily="18" charset="0"/>
              </a:rPr>
              <a:t> define ( string name, mixed value [, </a:t>
            </a:r>
            <a:r>
              <a:rPr lang="en-US" altLang="zh-CN" b="1" dirty="0" err="1">
                <a:latin typeface="Times New Roman" panose="02020603050405020304" pitchFamily="18" charset="0"/>
                <a:cs typeface="Times New Roman" panose="02020603050405020304" pitchFamily="18" charset="0"/>
              </a:rPr>
              <a:t>bool</a:t>
            </a:r>
            <a:r>
              <a:rPr lang="en-US" altLang="zh-CN" b="1" dirty="0">
                <a:latin typeface="Times New Roman" panose="02020603050405020304" pitchFamily="18" charset="0"/>
                <a:cs typeface="Times New Roman" panose="02020603050405020304" pitchFamily="18" charset="0"/>
              </a:rPr>
              <a:t> </a:t>
            </a:r>
            <a:r>
              <a:rPr lang="en-US" altLang="zh-CN" b="1" dirty="0" err="1">
                <a:latin typeface="Times New Roman" panose="02020603050405020304" pitchFamily="18" charset="0"/>
                <a:cs typeface="Times New Roman" panose="02020603050405020304" pitchFamily="18" charset="0"/>
              </a:rPr>
              <a:t>case_insensitive</a:t>
            </a:r>
            <a:r>
              <a:rPr lang="en-US" altLang="zh-CN" b="1" dirty="0">
                <a:latin typeface="Times New Roman" panose="02020603050405020304" pitchFamily="18" charset="0"/>
                <a:cs typeface="Times New Roman" panose="02020603050405020304" pitchFamily="18" charset="0"/>
              </a:rPr>
              <a:t>] )</a:t>
            </a:r>
          </a:p>
        </p:txBody>
      </p:sp>
      <p:sp>
        <p:nvSpPr>
          <p:cNvPr id="8" name="AutoShape 6">
            <a:extLst>
              <a:ext uri="{FF2B5EF4-FFF2-40B4-BE49-F238E27FC236}">
                <a16:creationId xmlns:a16="http://schemas.microsoft.com/office/drawing/2014/main" id="{696D452B-4051-5A4D-8DA4-9DC7041AC99C}"/>
              </a:ext>
            </a:extLst>
          </p:cNvPr>
          <p:cNvSpPr>
            <a:spLocks noChangeArrowheads="1"/>
          </p:cNvSpPr>
          <p:nvPr/>
        </p:nvSpPr>
        <p:spPr bwMode="auto">
          <a:xfrm>
            <a:off x="2027237" y="4297908"/>
            <a:ext cx="8137525" cy="1922145"/>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en-US" altLang="zh-CN" b="1" dirty="0">
                <a:solidFill>
                  <a:schemeClr val="hlink"/>
                </a:solidFill>
                <a:latin typeface="Times New Roman" panose="02020603050405020304" pitchFamily="18" charset="0"/>
                <a:cs typeface="Times New Roman" panose="02020603050405020304" pitchFamily="18" charset="0"/>
              </a:rPr>
              <a:t>&lt;?</a:t>
            </a:r>
            <a:r>
              <a:rPr lang="en-US" altLang="zh-CN" b="1" dirty="0" err="1">
                <a:solidFill>
                  <a:schemeClr val="hlink"/>
                </a:solidFill>
                <a:latin typeface="Times New Roman" panose="02020603050405020304" pitchFamily="18" charset="0"/>
                <a:cs typeface="Times New Roman" panose="02020603050405020304" pitchFamily="18" charset="0"/>
              </a:rPr>
              <a:t>php</a:t>
            </a:r>
            <a:endParaRPr lang="en-US" altLang="zh-CN" b="1" dirty="0">
              <a:solidFill>
                <a:schemeClr val="hlink"/>
              </a:solidFill>
              <a:latin typeface="Times New Roman" panose="02020603050405020304" pitchFamily="18" charset="0"/>
              <a:cs typeface="Times New Roman" panose="02020603050405020304" pitchFamily="18" charset="0"/>
            </a:endParaRPr>
          </a:p>
          <a:p>
            <a:r>
              <a:rPr lang="en-US" altLang="zh-CN" b="1" dirty="0">
                <a:solidFill>
                  <a:schemeClr val="hlink"/>
                </a:solidFill>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define(“</a:t>
            </a:r>
            <a:r>
              <a:rPr lang="en-US" altLang="zh-CN" b="1" dirty="0">
                <a:solidFill>
                  <a:srgbClr val="FF00FF"/>
                </a:solidFill>
                <a:latin typeface="Times New Roman" panose="02020603050405020304" pitchFamily="18" charset="0"/>
                <a:cs typeface="Times New Roman" panose="02020603050405020304" pitchFamily="18" charset="0"/>
              </a:rPr>
              <a:t>CON_INT</a:t>
            </a:r>
            <a:r>
              <a:rPr lang="en-US" altLang="zh-CN" b="1" dirty="0">
                <a:solidFill>
                  <a:srgbClr val="009900"/>
                </a:solidFill>
                <a:latin typeface="Times New Roman" panose="02020603050405020304" pitchFamily="18" charset="0"/>
                <a:cs typeface="Times New Roman" panose="02020603050405020304" pitchFamily="18" charset="0"/>
              </a:rPr>
              <a:t>”,</a:t>
            </a:r>
            <a:r>
              <a:rPr lang="zh-CN" altLang="en-US" b="1" dirty="0">
                <a:solidFill>
                  <a:srgbClr val="009900"/>
                </a:solidFill>
                <a:latin typeface="Times New Roman" panose="02020603050405020304" pitchFamily="18" charset="0"/>
                <a:cs typeface="Times New Roman" panose="02020603050405020304" pitchFamily="18" charset="0"/>
              </a:rPr>
              <a:t> </a:t>
            </a:r>
            <a:r>
              <a:rPr lang="en-US" altLang="zh-CN" b="1" dirty="0">
                <a:solidFill>
                  <a:srgbClr val="FF00FF"/>
                </a:solidFill>
                <a:latin typeface="Times New Roman" panose="02020603050405020304" pitchFamily="18" charset="0"/>
                <a:cs typeface="Times New Roman" panose="02020603050405020304" pitchFamily="18" charset="0"/>
              </a:rPr>
              <a:t>100</a:t>
            </a:r>
            <a:r>
              <a:rPr lang="en-US" altLang="zh-CN" b="1" dirty="0">
                <a:solidFill>
                  <a:srgbClr val="009900"/>
                </a:solidFill>
                <a:latin typeface="Times New Roman" panose="02020603050405020304" pitchFamily="18" charset="0"/>
                <a:cs typeface="Times New Roman" panose="02020603050405020304" pitchFamily="18" charset="0"/>
              </a:rPr>
              <a:t>);</a:t>
            </a:r>
          </a:p>
          <a:p>
            <a:r>
              <a:rPr lang="en-US" altLang="zh-CN" b="1" dirty="0">
                <a:solidFill>
                  <a:srgbClr val="009900"/>
                </a:solidFill>
                <a:latin typeface="Times New Roman" panose="02020603050405020304" pitchFamily="18" charset="0"/>
                <a:cs typeface="Times New Roman" panose="02020603050405020304" pitchFamily="18" charset="0"/>
              </a:rPr>
              <a:t>	echo </a:t>
            </a:r>
            <a:r>
              <a:rPr lang="en-US" altLang="zh-CN" b="1" dirty="0">
                <a:latin typeface="Times New Roman" panose="02020603050405020304" pitchFamily="18" charset="0"/>
                <a:cs typeface="Times New Roman" panose="02020603050405020304" pitchFamily="18" charset="0"/>
              </a:rPr>
              <a:t>CON_INT</a:t>
            </a:r>
            <a:r>
              <a:rPr lang="en-US" altLang="zh-CN" b="1" dirty="0">
                <a:solidFill>
                  <a:srgbClr val="009900"/>
                </a:solidFill>
                <a:latin typeface="Times New Roman" panose="02020603050405020304" pitchFamily="18" charset="0"/>
                <a:cs typeface="Times New Roman" panose="02020603050405020304" pitchFamily="18" charset="0"/>
              </a:rPr>
              <a:t>;				</a:t>
            </a:r>
            <a:r>
              <a:rPr lang="en-US" altLang="zh-CN" b="1" dirty="0">
                <a:solidFill>
                  <a:srgbClr val="0099CC"/>
                </a:solidFill>
                <a:latin typeface="Times New Roman" panose="02020603050405020304" pitchFamily="18" charset="0"/>
                <a:cs typeface="Times New Roman" panose="02020603050405020304" pitchFamily="18" charset="0"/>
              </a:rPr>
              <a:t>//</a:t>
            </a:r>
            <a:r>
              <a:rPr lang="zh-CN" altLang="en-US" b="1" dirty="0">
                <a:solidFill>
                  <a:srgbClr val="0099CC"/>
                </a:solidFill>
                <a:latin typeface="Times New Roman" panose="02020603050405020304" pitchFamily="18" charset="0"/>
                <a:cs typeface="Times New Roman" panose="02020603050405020304" pitchFamily="18" charset="0"/>
              </a:rPr>
              <a:t>输出：</a:t>
            </a:r>
            <a:r>
              <a:rPr lang="en-US" altLang="zh-CN" b="1" dirty="0">
                <a:solidFill>
                  <a:srgbClr val="0099CC"/>
                </a:solidFill>
                <a:latin typeface="Times New Roman" panose="02020603050405020304" pitchFamily="18" charset="0"/>
                <a:cs typeface="Times New Roman" panose="02020603050405020304" pitchFamily="18" charset="0"/>
              </a:rPr>
              <a:t>100</a:t>
            </a:r>
          </a:p>
          <a:p>
            <a:r>
              <a:rPr lang="en-US" altLang="zh-CN" b="1" dirty="0">
                <a:solidFill>
                  <a:srgbClr val="009900"/>
                </a:solidFill>
                <a:latin typeface="Times New Roman" panose="02020603050405020304" pitchFamily="18" charset="0"/>
                <a:cs typeface="Times New Roman" panose="02020603050405020304" pitchFamily="18" charset="0"/>
              </a:rPr>
              <a:t>	define(“</a:t>
            </a:r>
            <a:r>
              <a:rPr lang="en-US" altLang="zh-CN" b="1" dirty="0">
                <a:solidFill>
                  <a:srgbClr val="FF00FF"/>
                </a:solidFill>
                <a:latin typeface="Times New Roman" panose="02020603050405020304" pitchFamily="18" charset="0"/>
                <a:cs typeface="Times New Roman" panose="02020603050405020304" pitchFamily="18" charset="0"/>
              </a:rPr>
              <a:t>GREETING</a:t>
            </a:r>
            <a:r>
              <a:rPr lang="en-US" altLang="zh-CN" b="1" dirty="0">
                <a:solidFill>
                  <a:srgbClr val="009900"/>
                </a:solidFill>
                <a:latin typeface="Times New Roman" panose="02020603050405020304" pitchFamily="18" charset="0"/>
                <a:cs typeface="Times New Roman" panose="02020603050405020304" pitchFamily="18" charset="0"/>
              </a:rPr>
              <a:t>”,</a:t>
            </a:r>
            <a:r>
              <a:rPr lang="zh-CN" altLang="en-US" b="1" dirty="0">
                <a:solidFill>
                  <a:srgbClr val="009900"/>
                </a:solidFill>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a:t>
            </a:r>
            <a:r>
              <a:rPr lang="en-US" altLang="zh-CN" b="1" dirty="0">
                <a:solidFill>
                  <a:srgbClr val="FF00FF"/>
                </a:solidFill>
                <a:latin typeface="Times New Roman" panose="02020603050405020304" pitchFamily="18" charset="0"/>
                <a:cs typeface="Times New Roman" panose="02020603050405020304" pitchFamily="18" charset="0"/>
              </a:rPr>
              <a:t>Hello you</a:t>
            </a:r>
            <a:r>
              <a:rPr lang="en-US" altLang="zh-CN" b="1" dirty="0">
                <a:solidFill>
                  <a:srgbClr val="009900"/>
                </a:solidFill>
                <a:latin typeface="Times New Roman" panose="02020603050405020304" pitchFamily="18" charset="0"/>
                <a:cs typeface="Times New Roman" panose="02020603050405020304" pitchFamily="18" charset="0"/>
              </a:rPr>
              <a:t>”,</a:t>
            </a:r>
            <a:r>
              <a:rPr lang="zh-CN" altLang="en-US" b="1" dirty="0">
                <a:solidFill>
                  <a:srgbClr val="009900"/>
                </a:solidFill>
                <a:latin typeface="Times New Roman" panose="02020603050405020304" pitchFamily="18" charset="0"/>
                <a:cs typeface="Times New Roman" panose="02020603050405020304" pitchFamily="18" charset="0"/>
              </a:rPr>
              <a:t> </a:t>
            </a:r>
            <a:r>
              <a:rPr lang="en-US" altLang="zh-CN" b="1" dirty="0">
                <a:solidFill>
                  <a:srgbClr val="FF00FF"/>
                </a:solidFill>
                <a:latin typeface="Times New Roman" panose="02020603050405020304" pitchFamily="18" charset="0"/>
                <a:cs typeface="Times New Roman" panose="02020603050405020304" pitchFamily="18" charset="0"/>
              </a:rPr>
              <a:t>true</a:t>
            </a:r>
            <a:r>
              <a:rPr lang="en-US" altLang="zh-CN" b="1" dirty="0">
                <a:solidFill>
                  <a:srgbClr val="009900"/>
                </a:solidFill>
                <a:latin typeface="Times New Roman" panose="02020603050405020304" pitchFamily="18" charset="0"/>
                <a:cs typeface="Times New Roman" panose="02020603050405020304" pitchFamily="18" charset="0"/>
              </a:rPr>
              <a:t>);</a:t>
            </a:r>
          </a:p>
          <a:p>
            <a:r>
              <a:rPr lang="en-US" altLang="zh-CN" b="1" dirty="0">
                <a:solidFill>
                  <a:srgbClr val="009900"/>
                </a:solidFill>
                <a:latin typeface="Times New Roman" panose="02020603050405020304" pitchFamily="18" charset="0"/>
                <a:cs typeface="Times New Roman" panose="02020603050405020304" pitchFamily="18" charset="0"/>
              </a:rPr>
              <a:t>	echo </a:t>
            </a:r>
            <a:r>
              <a:rPr lang="en-US" altLang="zh-CN" b="1" dirty="0">
                <a:latin typeface="Times New Roman" panose="02020603050405020304" pitchFamily="18" charset="0"/>
                <a:cs typeface="Times New Roman" panose="02020603050405020304" pitchFamily="18" charset="0"/>
              </a:rPr>
              <a:t>GREETING</a:t>
            </a:r>
            <a:r>
              <a:rPr lang="en-US" altLang="zh-CN" b="1" dirty="0">
                <a:solidFill>
                  <a:srgbClr val="009900"/>
                </a:solidFill>
                <a:latin typeface="Times New Roman" panose="02020603050405020304" pitchFamily="18" charset="0"/>
                <a:cs typeface="Times New Roman" panose="02020603050405020304" pitchFamily="18" charset="0"/>
              </a:rPr>
              <a:t>;				</a:t>
            </a:r>
            <a:r>
              <a:rPr lang="en-US" altLang="zh-CN" b="1" dirty="0">
                <a:solidFill>
                  <a:srgbClr val="0099CC"/>
                </a:solidFill>
                <a:latin typeface="Times New Roman" panose="02020603050405020304" pitchFamily="18" charset="0"/>
                <a:cs typeface="Times New Roman" panose="02020603050405020304" pitchFamily="18" charset="0"/>
              </a:rPr>
              <a:t>//</a:t>
            </a:r>
            <a:r>
              <a:rPr lang="zh-CN" altLang="en-US" b="1" dirty="0">
                <a:solidFill>
                  <a:srgbClr val="0099CC"/>
                </a:solidFill>
                <a:latin typeface="Times New Roman" panose="02020603050405020304" pitchFamily="18" charset="0"/>
                <a:cs typeface="Times New Roman" panose="02020603050405020304" pitchFamily="18" charset="0"/>
              </a:rPr>
              <a:t>输出：</a:t>
            </a:r>
            <a:r>
              <a:rPr lang="en-US" altLang="zh-CN" b="1" dirty="0">
                <a:solidFill>
                  <a:srgbClr val="0099CC"/>
                </a:solidFill>
                <a:latin typeface="Times New Roman" panose="02020603050405020304" pitchFamily="18" charset="0"/>
                <a:cs typeface="Times New Roman" panose="02020603050405020304" pitchFamily="18" charset="0"/>
              </a:rPr>
              <a:t>Hello you</a:t>
            </a:r>
          </a:p>
          <a:p>
            <a:r>
              <a:rPr lang="en-US" altLang="zh-CN" b="1" dirty="0">
                <a:solidFill>
                  <a:srgbClr val="009900"/>
                </a:solidFill>
                <a:latin typeface="Times New Roman" panose="02020603050405020304" pitchFamily="18" charset="0"/>
                <a:cs typeface="Times New Roman" panose="02020603050405020304" pitchFamily="18" charset="0"/>
              </a:rPr>
              <a:t>	echo constant</a:t>
            </a:r>
            <a:r>
              <a:rPr lang="en-US" altLang="zh-CN" dirty="0">
                <a:solidFill>
                  <a:srgbClr val="009900"/>
                </a:solidFill>
                <a:latin typeface="Times New Roman" panose="02020603050405020304" pitchFamily="18" charset="0"/>
                <a:cs typeface="Times New Roman" panose="02020603050405020304" pitchFamily="18" charset="0"/>
              </a:rPr>
              <a:t> (</a:t>
            </a:r>
            <a:r>
              <a:rPr lang="en-US" altLang="zh-CN" b="1" dirty="0">
                <a:solidFill>
                  <a:srgbClr val="009900"/>
                </a:solidFill>
                <a:latin typeface="Times New Roman" panose="02020603050405020304" pitchFamily="18" charset="0"/>
                <a:cs typeface="Times New Roman" panose="02020603050405020304" pitchFamily="18" charset="0"/>
              </a:rPr>
              <a:t>"</a:t>
            </a:r>
            <a:r>
              <a:rPr lang="en-US" altLang="zh-CN" b="1" dirty="0">
                <a:solidFill>
                  <a:srgbClr val="FF00FF"/>
                </a:solidFill>
                <a:latin typeface="Times New Roman" panose="02020603050405020304" pitchFamily="18" charset="0"/>
                <a:cs typeface="Times New Roman" panose="02020603050405020304" pitchFamily="18" charset="0"/>
              </a:rPr>
              <a:t>Greeting</a:t>
            </a:r>
            <a:r>
              <a:rPr lang="en-US" altLang="zh-CN" b="1" dirty="0">
                <a:solidFill>
                  <a:srgbClr val="009900"/>
                </a:solidFill>
                <a:latin typeface="Times New Roman" panose="02020603050405020304" pitchFamily="18" charset="0"/>
                <a:cs typeface="Times New Roman" panose="02020603050405020304" pitchFamily="18" charset="0"/>
              </a:rPr>
              <a:t>");			</a:t>
            </a:r>
            <a:r>
              <a:rPr lang="en-US" altLang="zh-CN" b="1" dirty="0">
                <a:solidFill>
                  <a:srgbClr val="0099CC"/>
                </a:solidFill>
                <a:latin typeface="Times New Roman" panose="02020603050405020304" pitchFamily="18" charset="0"/>
                <a:cs typeface="Times New Roman" panose="02020603050405020304" pitchFamily="18" charset="0"/>
              </a:rPr>
              <a:t>//</a:t>
            </a:r>
            <a:r>
              <a:rPr lang="zh-CN" altLang="en-US" b="1" dirty="0">
                <a:solidFill>
                  <a:srgbClr val="0099CC"/>
                </a:solidFill>
                <a:latin typeface="Times New Roman" panose="02020603050405020304" pitchFamily="18" charset="0"/>
                <a:cs typeface="Times New Roman" panose="02020603050405020304" pitchFamily="18" charset="0"/>
              </a:rPr>
              <a:t>输出：</a:t>
            </a:r>
            <a:r>
              <a:rPr lang="en-US" altLang="zh-CN" b="1" dirty="0">
                <a:solidFill>
                  <a:srgbClr val="0099CC"/>
                </a:solidFill>
                <a:latin typeface="Times New Roman" panose="02020603050405020304" pitchFamily="18" charset="0"/>
                <a:cs typeface="Times New Roman" panose="02020603050405020304" pitchFamily="18" charset="0"/>
              </a:rPr>
              <a:t>Hello you</a:t>
            </a:r>
          </a:p>
          <a:p>
            <a:pPr>
              <a:lnSpc>
                <a:spcPct val="120000"/>
              </a:lnSpc>
            </a:pPr>
            <a:r>
              <a:rPr lang="en-US" altLang="zh-CN" b="1" dirty="0">
                <a:solidFill>
                  <a:schemeClr val="hlink"/>
                </a:solidFill>
                <a:latin typeface="Times New Roman" panose="02020603050405020304" pitchFamily="18" charset="0"/>
                <a:cs typeface="Times New Roman" panose="02020603050405020304" pitchFamily="18" charset="0"/>
              </a:rPr>
              <a:t>?&gt;</a:t>
            </a:r>
          </a:p>
        </p:txBody>
      </p:sp>
      <p:sp>
        <p:nvSpPr>
          <p:cNvPr id="10" name="Rectangle 5">
            <a:extLst>
              <a:ext uri="{FF2B5EF4-FFF2-40B4-BE49-F238E27FC236}">
                <a16:creationId xmlns:a16="http://schemas.microsoft.com/office/drawing/2014/main" id="{53CCEC4C-5541-2D41-A8EC-867E476C3A14}"/>
              </a:ext>
            </a:extLst>
          </p:cNvPr>
          <p:cNvSpPr>
            <a:spLocks noChangeArrowheads="1"/>
          </p:cNvSpPr>
          <p:nvPr/>
        </p:nvSpPr>
        <p:spPr bwMode="auto">
          <a:xfrm>
            <a:off x="429260" y="2722547"/>
            <a:ext cx="10277726" cy="1332865"/>
          </a:xfrm>
          <a:prstGeom prst="rect">
            <a:avLst/>
          </a:prstGeom>
          <a:noFill/>
          <a:ln w="9525">
            <a:noFill/>
            <a:miter lim="800000"/>
          </a:ln>
        </p:spPr>
        <p:txBody>
          <a:bodyPr/>
          <a:lstStyle/>
          <a:p>
            <a:pPr marL="0" indent="0" eaLnBrk="0" hangingPunct="0">
              <a:lnSpc>
                <a:spcPct val="120000"/>
              </a:lnSpc>
              <a:spcBef>
                <a:spcPct val="20000"/>
              </a:spcBef>
              <a:buClr>
                <a:schemeClr val="accent2"/>
              </a:buClr>
              <a:buSzPct val="75000"/>
              <a:buFont typeface="Wingdings" panose="05000000000000000000" pitchFamily="2" charset="2"/>
              <a:buNone/>
            </a:pPr>
            <a:r>
              <a:rPr lang="zh-CN" altLang="en-US" sz="2400" dirty="0">
                <a:solidFill>
                  <a:srgbClr val="292929"/>
                </a:solidFill>
                <a:latin typeface="Times New Roman" panose="02020603050405020304" pitchFamily="18" charset="0"/>
                <a:ea typeface="微软雅黑" charset="0"/>
                <a:cs typeface="Times New Roman" panose="02020603050405020304" pitchFamily="18" charset="0"/>
              </a:rPr>
              <a:t>       其中</a:t>
            </a:r>
            <a:r>
              <a:rPr lang="en-US" altLang="zh-CN" sz="2400" dirty="0">
                <a:solidFill>
                  <a:srgbClr val="292929"/>
                </a:solidFill>
                <a:latin typeface="Times New Roman" panose="02020603050405020304" pitchFamily="18" charset="0"/>
                <a:ea typeface="微软雅黑" charset="0"/>
                <a:cs typeface="Times New Roman" panose="02020603050405020304" pitchFamily="18" charset="0"/>
              </a:rPr>
              <a:t>name</a:t>
            </a:r>
            <a:r>
              <a:rPr lang="zh-CN" altLang="en-US" sz="2400" dirty="0">
                <a:solidFill>
                  <a:srgbClr val="292929"/>
                </a:solidFill>
                <a:latin typeface="Times New Roman" panose="02020603050405020304" pitchFamily="18" charset="0"/>
                <a:ea typeface="微软雅黑" charset="0"/>
                <a:cs typeface="Times New Roman" panose="02020603050405020304" pitchFamily="18" charset="0"/>
              </a:rPr>
              <a:t>表示常量名，</a:t>
            </a:r>
            <a:r>
              <a:rPr lang="en-US" altLang="zh-CN" sz="2400" dirty="0">
                <a:solidFill>
                  <a:srgbClr val="292929"/>
                </a:solidFill>
                <a:latin typeface="Times New Roman" panose="02020603050405020304" pitchFamily="18" charset="0"/>
                <a:ea typeface="微软雅黑" charset="0"/>
                <a:cs typeface="Times New Roman" panose="02020603050405020304" pitchFamily="18" charset="0"/>
              </a:rPr>
              <a:t>value</a:t>
            </a:r>
            <a:r>
              <a:rPr lang="zh-CN" altLang="en-US" sz="2400" dirty="0">
                <a:solidFill>
                  <a:srgbClr val="292929"/>
                </a:solidFill>
                <a:latin typeface="Times New Roman" panose="02020603050405020304" pitchFamily="18" charset="0"/>
                <a:ea typeface="微软雅黑" charset="0"/>
                <a:cs typeface="Times New Roman" panose="02020603050405020304" pitchFamily="18" charset="0"/>
              </a:rPr>
              <a:t>表示常量值或表达式，但常量只能包含标量数据（</a:t>
            </a:r>
            <a:r>
              <a:rPr lang="en-US" altLang="zh-CN" sz="2400" dirty="0" err="1">
                <a:solidFill>
                  <a:srgbClr val="292929"/>
                </a:solidFill>
                <a:latin typeface="Times New Roman" panose="02020603050405020304" pitchFamily="18" charset="0"/>
                <a:ea typeface="微软雅黑" charset="0"/>
                <a:cs typeface="Times New Roman" panose="02020603050405020304" pitchFamily="18" charset="0"/>
              </a:rPr>
              <a:t>boolean</a:t>
            </a:r>
            <a:r>
              <a:rPr lang="zh-CN" altLang="en-US" sz="2400" dirty="0">
                <a:solidFill>
                  <a:srgbClr val="292929"/>
                </a:solidFill>
                <a:latin typeface="Times New Roman" panose="02020603050405020304" pitchFamily="18" charset="0"/>
                <a:ea typeface="微软雅黑" charset="0"/>
                <a:cs typeface="Times New Roman" panose="02020603050405020304" pitchFamily="18" charset="0"/>
              </a:rPr>
              <a:t>，</a:t>
            </a:r>
            <a:r>
              <a:rPr lang="en-US" altLang="zh-CN" sz="2400" dirty="0">
                <a:solidFill>
                  <a:srgbClr val="292929"/>
                </a:solidFill>
                <a:latin typeface="Times New Roman" panose="02020603050405020304" pitchFamily="18" charset="0"/>
                <a:ea typeface="微软雅黑" charset="0"/>
                <a:cs typeface="Times New Roman" panose="02020603050405020304" pitchFamily="18" charset="0"/>
              </a:rPr>
              <a:t>integer</a:t>
            </a:r>
            <a:r>
              <a:rPr lang="zh-CN" altLang="en-US" sz="2400" dirty="0">
                <a:solidFill>
                  <a:srgbClr val="292929"/>
                </a:solidFill>
                <a:latin typeface="Times New Roman" panose="02020603050405020304" pitchFamily="18" charset="0"/>
                <a:ea typeface="微软雅黑" charset="0"/>
                <a:cs typeface="Times New Roman" panose="02020603050405020304" pitchFamily="18" charset="0"/>
              </a:rPr>
              <a:t>，</a:t>
            </a:r>
            <a:r>
              <a:rPr lang="en-US" altLang="zh-CN" sz="2400" dirty="0">
                <a:solidFill>
                  <a:srgbClr val="292929"/>
                </a:solidFill>
                <a:latin typeface="Times New Roman" panose="02020603050405020304" pitchFamily="18" charset="0"/>
                <a:ea typeface="微软雅黑" charset="0"/>
                <a:cs typeface="Times New Roman" panose="02020603050405020304" pitchFamily="18" charset="0"/>
              </a:rPr>
              <a:t>float</a:t>
            </a:r>
            <a:r>
              <a:rPr lang="zh-CN" altLang="en-US" sz="2400" dirty="0">
                <a:solidFill>
                  <a:srgbClr val="292929"/>
                </a:solidFill>
                <a:latin typeface="Times New Roman" panose="02020603050405020304" pitchFamily="18" charset="0"/>
                <a:ea typeface="微软雅黑" charset="0"/>
                <a:cs typeface="Times New Roman" panose="02020603050405020304" pitchFamily="18" charset="0"/>
              </a:rPr>
              <a:t>和</a:t>
            </a:r>
            <a:r>
              <a:rPr lang="en-US" altLang="zh-CN" sz="2400" dirty="0">
                <a:solidFill>
                  <a:srgbClr val="292929"/>
                </a:solidFill>
                <a:latin typeface="Times New Roman" panose="02020603050405020304" pitchFamily="18" charset="0"/>
                <a:ea typeface="微软雅黑" charset="0"/>
                <a:cs typeface="Times New Roman" panose="02020603050405020304" pitchFamily="18" charset="0"/>
              </a:rPr>
              <a:t>string</a:t>
            </a:r>
            <a:r>
              <a:rPr lang="zh-CN" altLang="en-US" sz="2400" dirty="0">
                <a:solidFill>
                  <a:srgbClr val="292929"/>
                </a:solidFill>
                <a:latin typeface="Times New Roman" panose="02020603050405020304" pitchFamily="18" charset="0"/>
                <a:ea typeface="微软雅黑" charset="0"/>
                <a:cs typeface="Times New Roman" panose="02020603050405020304" pitchFamily="18" charset="0"/>
              </a:rPr>
              <a:t>）。第三个为可选参数</a:t>
            </a:r>
            <a:r>
              <a:rPr lang="en-US" altLang="zh-CN" sz="2400" dirty="0" err="1">
                <a:latin typeface="Times New Roman" panose="02020603050405020304" pitchFamily="18" charset="0"/>
                <a:ea typeface="微软雅黑" charset="0"/>
                <a:cs typeface="Times New Roman" panose="02020603050405020304" pitchFamily="18" charset="0"/>
              </a:rPr>
              <a:t>case_insensitive</a:t>
            </a:r>
            <a:r>
              <a:rPr lang="zh-CN" altLang="en-US" sz="2400" dirty="0">
                <a:latin typeface="Times New Roman" panose="02020603050405020304" pitchFamily="18" charset="0"/>
                <a:ea typeface="微软雅黑" charset="0"/>
                <a:cs typeface="Times New Roman" panose="02020603050405020304" pitchFamily="18" charset="0"/>
              </a:rPr>
              <a:t>设置为</a:t>
            </a:r>
            <a:r>
              <a:rPr lang="en-US" altLang="zh-CN" sz="2400" dirty="0">
                <a:latin typeface="Times New Roman" panose="02020603050405020304" pitchFamily="18" charset="0"/>
                <a:ea typeface="微软雅黑" charset="0"/>
                <a:cs typeface="Times New Roman" panose="02020603050405020304" pitchFamily="18" charset="0"/>
              </a:rPr>
              <a:t>true</a:t>
            </a:r>
            <a:r>
              <a:rPr lang="zh-CN" altLang="en-US" sz="2400" dirty="0">
                <a:latin typeface="Times New Roman" panose="02020603050405020304" pitchFamily="18" charset="0"/>
                <a:ea typeface="微软雅黑" charset="0"/>
                <a:cs typeface="Times New Roman" panose="02020603050405020304" pitchFamily="18" charset="0"/>
              </a:rPr>
              <a:t>时则表示常量名不区分大小写。</a:t>
            </a:r>
            <a:endParaRPr lang="zh-CN" altLang="en-US" sz="2400" dirty="0">
              <a:solidFill>
                <a:srgbClr val="292929"/>
              </a:solidFill>
              <a:latin typeface="Times New Roman" panose="02020603050405020304" pitchFamily="18" charset="0"/>
              <a:ea typeface="微软雅黑" charset="0"/>
              <a:cs typeface="Times New Roman" panose="02020603050405020304" pitchFamily="18" charset="0"/>
            </a:endParaRPr>
          </a:p>
        </p:txBody>
      </p:sp>
    </p:spTree>
    <p:extLst>
      <p:ext uri="{BB962C8B-B14F-4D97-AF65-F5344CB8AC3E}">
        <p14:creationId xmlns:p14="http://schemas.microsoft.com/office/powerpoint/2010/main" val="33842278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44</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10.2 </a:t>
            </a:r>
            <a:r>
              <a:rPr lang="zh-CN" altLang="en-US" sz="4400" dirty="0">
                <a:solidFill>
                  <a:schemeClr val="bg1"/>
                </a:solidFill>
                <a:latin typeface="Microsoft YaHei" panose="020B0503020204020204" pitchFamily="34" charset="-122"/>
                <a:ea typeface="Microsoft YaHei" panose="020B0503020204020204" pitchFamily="34" charset="-122"/>
                <a:cs typeface="+mj-cs"/>
              </a:rPr>
              <a:t>常量与变量</a:t>
            </a:r>
          </a:p>
        </p:txBody>
      </p:sp>
      <p:sp>
        <p:nvSpPr>
          <p:cNvPr id="11" name="Rectangle 3">
            <a:extLst>
              <a:ext uri="{FF2B5EF4-FFF2-40B4-BE49-F238E27FC236}">
                <a16:creationId xmlns:a16="http://schemas.microsoft.com/office/drawing/2014/main" id="{7A8CAACC-E260-5749-AE9A-79C168E4ADF8}"/>
              </a:ext>
            </a:extLst>
          </p:cNvPr>
          <p:cNvSpPr txBox="1">
            <a:spLocks noChangeArrowheads="1"/>
          </p:cNvSpPr>
          <p:nvPr/>
        </p:nvSpPr>
        <p:spPr>
          <a:xfrm>
            <a:off x="489098" y="1313121"/>
            <a:ext cx="11057860"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ts val="3000"/>
              </a:lnSpc>
              <a:buFont typeface="Wingdings" pitchFamily="2" charset="2"/>
              <a:buChar char="Ø"/>
            </a:pPr>
            <a:r>
              <a:rPr lang="zh-CN" altLang="en-US" dirty="0">
                <a:latin typeface="Times New Roman" panose="02020603050405020304" pitchFamily="18" charset="0"/>
                <a:ea typeface="微软雅黑" charset="0"/>
                <a:cs typeface="Times New Roman" panose="02020603050405020304" pitchFamily="18" charset="0"/>
              </a:rPr>
              <a:t>常量和变量不同： </a:t>
            </a:r>
          </a:p>
          <a:p>
            <a:pPr marL="800078" lvl="1" indent="-342900" algn="l">
              <a:lnSpc>
                <a:spcPts val="3000"/>
              </a:lnSpc>
              <a:buFont typeface="Wingdings" pitchFamily="2" charset="2"/>
              <a:buChar char="v"/>
            </a:pPr>
            <a:r>
              <a:rPr lang="zh-CN" altLang="en-US" sz="2400" dirty="0">
                <a:latin typeface="Times New Roman" panose="02020603050405020304" pitchFamily="18" charset="0"/>
                <a:ea typeface="微软雅黑" charset="0"/>
                <a:cs typeface="Times New Roman" panose="02020603050405020304" pitchFamily="18" charset="0"/>
              </a:rPr>
              <a:t>常量前面没有美元符号（</a:t>
            </a:r>
            <a:r>
              <a:rPr lang="en-US" altLang="zh-CN" sz="2400" dirty="0">
                <a:latin typeface="Times New Roman" panose="02020603050405020304" pitchFamily="18" charset="0"/>
                <a:ea typeface="微软雅黑" charset="0"/>
                <a:cs typeface="Times New Roman" panose="02020603050405020304" pitchFamily="18" charset="0"/>
              </a:rPr>
              <a:t>$</a:t>
            </a:r>
            <a:r>
              <a:rPr lang="zh-CN" altLang="en-US" sz="2400" dirty="0">
                <a:latin typeface="Times New Roman" panose="02020603050405020304" pitchFamily="18" charset="0"/>
                <a:ea typeface="微软雅黑" charset="0"/>
                <a:cs typeface="Times New Roman" panose="02020603050405020304" pitchFamily="18" charset="0"/>
              </a:rPr>
              <a:t>）； </a:t>
            </a:r>
          </a:p>
          <a:p>
            <a:pPr marL="800078" lvl="1" indent="-342900" algn="l">
              <a:lnSpc>
                <a:spcPts val="3000"/>
              </a:lnSpc>
              <a:buFont typeface="Wingdings" pitchFamily="2" charset="2"/>
              <a:buChar char="v"/>
            </a:pPr>
            <a:r>
              <a:rPr lang="zh-CN" altLang="en-US" sz="2400" dirty="0">
                <a:latin typeface="Times New Roman" panose="02020603050405020304" pitchFamily="18" charset="0"/>
                <a:ea typeface="微软雅黑" charset="0"/>
                <a:cs typeface="Times New Roman" panose="02020603050405020304" pitchFamily="18" charset="0"/>
              </a:rPr>
              <a:t>常量只能用 </a:t>
            </a:r>
            <a:r>
              <a:rPr lang="en-US" altLang="zh-CN" sz="2400" dirty="0">
                <a:latin typeface="Times New Roman" panose="02020603050405020304" pitchFamily="18" charset="0"/>
                <a:ea typeface="微软雅黑" charset="0"/>
                <a:cs typeface="Times New Roman" panose="02020603050405020304" pitchFamily="18" charset="0"/>
                <a:hlinkClick r:id="rId3" action="ppaction://hlinkfile"/>
              </a:rPr>
              <a:t>define()</a:t>
            </a:r>
            <a:r>
              <a:rPr lang="en-US" altLang="zh-CN" sz="2400" dirty="0">
                <a:latin typeface="Times New Roman" panose="02020603050405020304" pitchFamily="18" charset="0"/>
                <a:ea typeface="微软雅黑" charset="0"/>
                <a:cs typeface="Times New Roman" panose="02020603050405020304" pitchFamily="18" charset="0"/>
              </a:rPr>
              <a:t> </a:t>
            </a:r>
            <a:r>
              <a:rPr lang="zh-CN" altLang="en-US" sz="2400" dirty="0">
                <a:latin typeface="Times New Roman" panose="02020603050405020304" pitchFamily="18" charset="0"/>
                <a:ea typeface="微软雅黑" charset="0"/>
                <a:cs typeface="Times New Roman" panose="02020603050405020304" pitchFamily="18" charset="0"/>
              </a:rPr>
              <a:t>函数定义，而不能通过赋值语句； </a:t>
            </a:r>
          </a:p>
          <a:p>
            <a:pPr marL="800078" lvl="1" indent="-342900" algn="l">
              <a:lnSpc>
                <a:spcPts val="3000"/>
              </a:lnSpc>
              <a:buFont typeface="Wingdings" pitchFamily="2" charset="2"/>
              <a:buChar char="v"/>
            </a:pPr>
            <a:r>
              <a:rPr lang="zh-CN" altLang="en-US" sz="2400" dirty="0">
                <a:latin typeface="Times New Roman" panose="02020603050405020304" pitchFamily="18" charset="0"/>
                <a:ea typeface="微软雅黑" charset="0"/>
                <a:cs typeface="Times New Roman" panose="02020603050405020304" pitchFamily="18" charset="0"/>
              </a:rPr>
              <a:t>常量可以不用理会变量范围的规则而在任何地方定义和访问； </a:t>
            </a:r>
          </a:p>
          <a:p>
            <a:pPr marL="800078" lvl="1" indent="-342900" algn="l">
              <a:lnSpc>
                <a:spcPts val="3000"/>
              </a:lnSpc>
              <a:buFont typeface="Wingdings" pitchFamily="2" charset="2"/>
              <a:buChar char="v"/>
            </a:pPr>
            <a:r>
              <a:rPr lang="zh-CN" altLang="en-US" sz="2400" dirty="0">
                <a:latin typeface="Times New Roman" panose="02020603050405020304" pitchFamily="18" charset="0"/>
                <a:ea typeface="微软雅黑" charset="0"/>
                <a:cs typeface="Times New Roman" panose="02020603050405020304" pitchFamily="18" charset="0"/>
              </a:rPr>
              <a:t>常量一旦定义就不能被重新定义或者取消定义； </a:t>
            </a:r>
          </a:p>
          <a:p>
            <a:pPr marL="800078" lvl="1" indent="-342900" algn="l">
              <a:lnSpc>
                <a:spcPts val="3000"/>
              </a:lnSpc>
              <a:buFont typeface="Wingdings" pitchFamily="2" charset="2"/>
              <a:buChar char="v"/>
            </a:pPr>
            <a:r>
              <a:rPr lang="zh-CN" altLang="en-US" sz="2400" dirty="0">
                <a:latin typeface="Times New Roman" panose="02020603050405020304" pitchFamily="18" charset="0"/>
                <a:ea typeface="微软雅黑" charset="0"/>
                <a:cs typeface="Times New Roman" panose="02020603050405020304" pitchFamily="18" charset="0"/>
              </a:rPr>
              <a:t>常量的值只能是标量（</a:t>
            </a:r>
            <a:r>
              <a:rPr lang="en-US" altLang="zh-CN" sz="2400" dirty="0">
                <a:latin typeface="Times New Roman" panose="02020603050405020304" pitchFamily="18" charset="0"/>
                <a:ea typeface="微软雅黑" charset="0"/>
                <a:cs typeface="Times New Roman" panose="02020603050405020304" pitchFamily="18" charset="0"/>
              </a:rPr>
              <a:t>PHP5</a:t>
            </a:r>
            <a:r>
              <a:rPr lang="zh-CN" altLang="en-US" sz="2400" dirty="0">
                <a:latin typeface="Times New Roman" panose="02020603050405020304" pitchFamily="18" charset="0"/>
                <a:ea typeface="微软雅黑" charset="0"/>
                <a:cs typeface="Times New Roman" panose="02020603050405020304" pitchFamily="18" charset="0"/>
              </a:rPr>
              <a:t>），也可以使用</a:t>
            </a:r>
            <a:r>
              <a:rPr lang="en-US" altLang="zh-CN" sz="2400" dirty="0">
                <a:latin typeface="Times New Roman" panose="02020603050405020304" pitchFamily="18" charset="0"/>
                <a:ea typeface="微软雅黑" charset="0"/>
                <a:cs typeface="Times New Roman" panose="02020603050405020304" pitchFamily="18" charset="0"/>
              </a:rPr>
              <a:t>array</a:t>
            </a:r>
            <a:r>
              <a:rPr lang="zh-CN" altLang="en-US" sz="2400" dirty="0">
                <a:latin typeface="Times New Roman" panose="02020603050405020304" pitchFamily="18" charset="0"/>
                <a:ea typeface="微软雅黑" charset="0"/>
                <a:cs typeface="Times New Roman" panose="02020603050405020304" pitchFamily="18" charset="0"/>
              </a:rPr>
              <a:t>（</a:t>
            </a:r>
            <a:r>
              <a:rPr lang="en-US" altLang="zh-CN" sz="2400" dirty="0">
                <a:latin typeface="Times New Roman" panose="02020603050405020304" pitchFamily="18" charset="0"/>
                <a:ea typeface="微软雅黑" charset="0"/>
                <a:cs typeface="Times New Roman" panose="02020603050405020304" pitchFamily="18" charset="0"/>
              </a:rPr>
              <a:t>PHP7</a:t>
            </a:r>
            <a:r>
              <a:rPr lang="zh-CN" altLang="en-US" sz="2400" dirty="0">
                <a:latin typeface="Times New Roman" panose="02020603050405020304" pitchFamily="18" charset="0"/>
                <a:ea typeface="微软雅黑" charset="0"/>
                <a:cs typeface="Times New Roman" panose="02020603050405020304" pitchFamily="18" charset="0"/>
              </a:rPr>
              <a:t>）。</a:t>
            </a:r>
          </a:p>
          <a:p>
            <a:pPr marL="342900" indent="-342900" algn="l">
              <a:lnSpc>
                <a:spcPts val="3000"/>
              </a:lnSpc>
              <a:buFont typeface="Wingdings" pitchFamily="2" charset="2"/>
              <a:buChar char="Ø"/>
            </a:pPr>
            <a:r>
              <a:rPr lang="zh-CN" altLang="en-US" dirty="0">
                <a:latin typeface="Times New Roman" panose="02020603050405020304" pitchFamily="18" charset="0"/>
                <a:ea typeface="微软雅黑" charset="0"/>
                <a:cs typeface="Times New Roman" panose="02020603050405020304" pitchFamily="18" charset="0"/>
              </a:rPr>
              <a:t>可以用函数 </a:t>
            </a:r>
            <a:r>
              <a:rPr lang="en-US" altLang="zh-CN" dirty="0">
                <a:latin typeface="Times New Roman" panose="02020603050405020304" pitchFamily="18" charset="0"/>
                <a:ea typeface="微软雅黑" charset="0"/>
                <a:cs typeface="Times New Roman" panose="02020603050405020304" pitchFamily="18" charset="0"/>
              </a:rPr>
              <a:t>constant() </a:t>
            </a:r>
            <a:r>
              <a:rPr lang="zh-CN" altLang="en-US" dirty="0">
                <a:latin typeface="Times New Roman" panose="02020603050405020304" pitchFamily="18" charset="0"/>
                <a:ea typeface="微软雅黑" charset="0"/>
                <a:cs typeface="Times New Roman" panose="02020603050405020304" pitchFamily="18" charset="0"/>
              </a:rPr>
              <a:t>来读取常量的值。</a:t>
            </a:r>
          </a:p>
          <a:p>
            <a:pPr marL="342900" indent="-342900" algn="l">
              <a:lnSpc>
                <a:spcPts val="3000"/>
              </a:lnSpc>
              <a:buFont typeface="Wingdings" pitchFamily="2" charset="2"/>
              <a:buChar char="Ø"/>
            </a:pPr>
            <a:r>
              <a:rPr lang="zh-CN" altLang="en-US" dirty="0">
                <a:latin typeface="Times New Roman" panose="02020603050405020304" pitchFamily="18" charset="0"/>
                <a:ea typeface="微软雅黑" charset="0"/>
                <a:cs typeface="Times New Roman" panose="02020603050405020304" pitchFamily="18" charset="0"/>
              </a:rPr>
              <a:t>用 </a:t>
            </a:r>
            <a:r>
              <a:rPr lang="en-US" altLang="zh-CN" dirty="0" err="1">
                <a:latin typeface="Times New Roman" panose="02020603050405020304" pitchFamily="18" charset="0"/>
                <a:ea typeface="微软雅黑" charset="0"/>
                <a:cs typeface="Times New Roman" panose="02020603050405020304" pitchFamily="18" charset="0"/>
              </a:rPr>
              <a:t>get_defined_constants</a:t>
            </a:r>
            <a:r>
              <a:rPr lang="en-US" altLang="zh-CN" dirty="0">
                <a:latin typeface="Times New Roman" panose="02020603050405020304" pitchFamily="18" charset="0"/>
                <a:ea typeface="微软雅黑" charset="0"/>
                <a:cs typeface="Times New Roman" panose="02020603050405020304" pitchFamily="18" charset="0"/>
              </a:rPr>
              <a:t>() </a:t>
            </a:r>
            <a:r>
              <a:rPr lang="zh-CN" altLang="en-US" dirty="0">
                <a:latin typeface="Times New Roman" panose="02020603050405020304" pitchFamily="18" charset="0"/>
                <a:ea typeface="微软雅黑" charset="0"/>
                <a:cs typeface="Times New Roman" panose="02020603050405020304" pitchFamily="18" charset="0"/>
              </a:rPr>
              <a:t>可以获得所有已定义的常量列表 </a:t>
            </a:r>
          </a:p>
        </p:txBody>
      </p:sp>
    </p:spTree>
    <p:extLst>
      <p:ext uri="{BB962C8B-B14F-4D97-AF65-F5344CB8AC3E}">
        <p14:creationId xmlns:p14="http://schemas.microsoft.com/office/powerpoint/2010/main" val="18330722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45</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zh-CN" altLang="en-US" sz="4400" b="1" dirty="0">
                <a:solidFill>
                  <a:schemeClr val="bg1"/>
                </a:solidFill>
                <a:latin typeface="+mj-lt"/>
                <a:ea typeface="+mj-ea"/>
                <a:cs typeface="+mj-cs"/>
              </a:rPr>
              <a:t>思考</a:t>
            </a:r>
          </a:p>
        </p:txBody>
      </p:sp>
      <p:sp>
        <p:nvSpPr>
          <p:cNvPr id="5" name="内容占位符 2">
            <a:extLst>
              <a:ext uri="{FF2B5EF4-FFF2-40B4-BE49-F238E27FC236}">
                <a16:creationId xmlns:a16="http://schemas.microsoft.com/office/drawing/2014/main" id="{7C684205-CB72-B649-9F4B-5DD04F11A5D8}"/>
              </a:ext>
            </a:extLst>
          </p:cNvPr>
          <p:cNvSpPr txBox="1">
            <a:spLocks/>
          </p:cNvSpPr>
          <p:nvPr/>
        </p:nvSpPr>
        <p:spPr>
          <a:xfrm>
            <a:off x="500985" y="1000108"/>
            <a:ext cx="8286808" cy="5286412"/>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Clr>
                <a:srgbClr val="FF0000"/>
              </a:buClr>
              <a:buFont typeface="Wingdings" pitchFamily="2" charset="2"/>
              <a:buChar char="Ø"/>
            </a:pPr>
            <a:r>
              <a:rPr lang="en-US" altLang="zh-CN" sz="2800" dirty="0">
                <a:latin typeface="Microsoft YaHei" panose="020B0503020204020204" pitchFamily="34" charset="-122"/>
                <a:ea typeface="Microsoft YaHei" panose="020B0503020204020204" pitchFamily="34" charset="-122"/>
              </a:rPr>
              <a:t>PHP</a:t>
            </a:r>
            <a:r>
              <a:rPr lang="zh-CN" altLang="en-US" sz="2800" dirty="0">
                <a:latin typeface="Microsoft YaHei" panose="020B0503020204020204" pitchFamily="34" charset="-122"/>
                <a:ea typeface="Microsoft YaHei" panose="020B0503020204020204" pitchFamily="34" charset="-122"/>
              </a:rPr>
              <a:t>中的算术运算符？</a:t>
            </a:r>
            <a:endParaRPr lang="en-US" altLang="zh-CN" sz="2800" dirty="0">
              <a:latin typeface="Microsoft YaHei" panose="020B0503020204020204" pitchFamily="34" charset="-122"/>
              <a:ea typeface="Microsoft YaHei" panose="020B0503020204020204" pitchFamily="34" charset="-122"/>
            </a:endParaRPr>
          </a:p>
          <a:p>
            <a:pPr marL="342900" indent="-342900" algn="l">
              <a:buClr>
                <a:srgbClr val="FF0000"/>
              </a:buClr>
              <a:buFont typeface="Wingdings" pitchFamily="2" charset="2"/>
              <a:buChar char="Ø"/>
            </a:pPr>
            <a:endParaRPr lang="en-US" altLang="zh-CN" sz="2800" dirty="0">
              <a:latin typeface="Microsoft YaHei" panose="020B0503020204020204" pitchFamily="34" charset="-122"/>
              <a:ea typeface="Microsoft YaHei" panose="020B0503020204020204" pitchFamily="34" charset="-122"/>
            </a:endParaRPr>
          </a:p>
          <a:p>
            <a:pPr marL="342900" indent="-342900" algn="l">
              <a:buClr>
                <a:srgbClr val="FF0000"/>
              </a:buClr>
              <a:buFont typeface="Wingdings" pitchFamily="2" charset="2"/>
              <a:buChar char="Ø"/>
            </a:pPr>
            <a:r>
              <a:rPr lang="en-US" altLang="zh-CN" sz="2800" dirty="0">
                <a:latin typeface="Microsoft YaHei" panose="020B0503020204020204" pitchFamily="34" charset="-122"/>
                <a:ea typeface="Microsoft YaHei" panose="020B0503020204020204" pitchFamily="34" charset="-122"/>
              </a:rPr>
              <a:t>PHP</a:t>
            </a:r>
            <a:r>
              <a:rPr lang="zh-CN" altLang="en-US" sz="2800" dirty="0">
                <a:latin typeface="Microsoft YaHei" panose="020B0503020204020204" pitchFamily="34" charset="-122"/>
                <a:ea typeface="Microsoft YaHei" panose="020B0503020204020204" pitchFamily="34" charset="-122"/>
              </a:rPr>
              <a:t>中的比较运算符？</a:t>
            </a:r>
            <a:endParaRPr lang="en-US" altLang="zh-CN" sz="2800" dirty="0">
              <a:latin typeface="Microsoft YaHei" panose="020B0503020204020204" pitchFamily="34" charset="-122"/>
              <a:ea typeface="Microsoft YaHei" panose="020B0503020204020204" pitchFamily="34" charset="-122"/>
            </a:endParaRPr>
          </a:p>
          <a:p>
            <a:pPr marL="342900" indent="-342900" algn="l">
              <a:buClr>
                <a:srgbClr val="FF0000"/>
              </a:buClr>
              <a:buFont typeface="Wingdings" pitchFamily="2" charset="2"/>
              <a:buChar char="Ø"/>
            </a:pPr>
            <a:endParaRPr lang="en-US" altLang="zh-CN" sz="2800" dirty="0">
              <a:latin typeface="Microsoft YaHei" panose="020B0503020204020204" pitchFamily="34" charset="-122"/>
              <a:ea typeface="Microsoft YaHei" panose="020B0503020204020204" pitchFamily="34" charset="-122"/>
            </a:endParaRPr>
          </a:p>
          <a:p>
            <a:pPr marL="342900" indent="-342900" algn="l">
              <a:buClr>
                <a:srgbClr val="FF0000"/>
              </a:buClr>
              <a:buFont typeface="Wingdings" pitchFamily="2" charset="2"/>
              <a:buChar char="Ø"/>
            </a:pPr>
            <a:r>
              <a:rPr lang="en-US" altLang="zh-CN" sz="2800" dirty="0">
                <a:latin typeface="Microsoft YaHei" panose="020B0503020204020204" pitchFamily="34" charset="-122"/>
                <a:ea typeface="Microsoft YaHei" panose="020B0503020204020204" pitchFamily="34" charset="-122"/>
              </a:rPr>
              <a:t>PHP</a:t>
            </a:r>
            <a:r>
              <a:rPr lang="zh-CN" altLang="en-US" sz="2800" dirty="0">
                <a:latin typeface="Microsoft YaHei" panose="020B0503020204020204" pitchFamily="34" charset="-122"/>
                <a:ea typeface="Microsoft YaHei" panose="020B0503020204020204" pitchFamily="34" charset="-122"/>
              </a:rPr>
              <a:t>中的赋值运算符？</a:t>
            </a:r>
            <a:endParaRPr lang="en-US" altLang="zh-CN" sz="2800" dirty="0">
              <a:latin typeface="Microsoft YaHei" panose="020B0503020204020204" pitchFamily="34" charset="-122"/>
              <a:ea typeface="Microsoft YaHei" panose="020B0503020204020204" pitchFamily="34" charset="-122"/>
            </a:endParaRPr>
          </a:p>
          <a:p>
            <a:pPr marL="342900" indent="-342900" algn="l">
              <a:buClr>
                <a:srgbClr val="FF0000"/>
              </a:buClr>
              <a:buFont typeface="Wingdings" pitchFamily="2" charset="2"/>
              <a:buChar char="Ø"/>
            </a:pPr>
            <a:endParaRPr lang="en-US" altLang="zh-CN" sz="2800" dirty="0">
              <a:latin typeface="Microsoft YaHei" panose="020B0503020204020204" pitchFamily="34" charset="-122"/>
              <a:ea typeface="Microsoft YaHei" panose="020B0503020204020204" pitchFamily="34" charset="-122"/>
            </a:endParaRPr>
          </a:p>
          <a:p>
            <a:pPr marL="342900" indent="-342900" algn="l">
              <a:buClr>
                <a:srgbClr val="FF0000"/>
              </a:buClr>
              <a:buFont typeface="Wingdings" pitchFamily="2" charset="2"/>
              <a:buChar char="Ø"/>
            </a:pPr>
            <a:r>
              <a:rPr lang="en-US" altLang="zh-CN" sz="2800" dirty="0">
                <a:latin typeface="Microsoft YaHei" panose="020B0503020204020204" pitchFamily="34" charset="-122"/>
                <a:ea typeface="Microsoft YaHei" panose="020B0503020204020204" pitchFamily="34" charset="-122"/>
              </a:rPr>
              <a:t>PHP</a:t>
            </a:r>
            <a:r>
              <a:rPr lang="zh-CN" altLang="en-US" sz="2800" dirty="0">
                <a:latin typeface="Microsoft YaHei" panose="020B0503020204020204" pitchFamily="34" charset="-122"/>
                <a:ea typeface="Microsoft YaHei" panose="020B0503020204020204" pitchFamily="34" charset="-122"/>
              </a:rPr>
              <a:t>中的逻辑运算符？</a:t>
            </a:r>
            <a:endParaRPr lang="en-US" altLang="zh-CN" sz="2800" dirty="0">
              <a:latin typeface="Microsoft YaHei" panose="020B0503020204020204" pitchFamily="34" charset="-122"/>
              <a:ea typeface="Microsoft YaHei" panose="020B0503020204020204" pitchFamily="34" charset="-122"/>
            </a:endParaRPr>
          </a:p>
          <a:p>
            <a:pPr marL="342900" indent="-342900" algn="l">
              <a:buClr>
                <a:srgbClr val="FF0000"/>
              </a:buClr>
              <a:buFont typeface="Wingdings" pitchFamily="2" charset="2"/>
              <a:buChar char="Ø"/>
            </a:pPr>
            <a:endParaRPr lang="en-US" altLang="zh-CN" sz="2800" dirty="0">
              <a:latin typeface="Microsoft YaHei" panose="020B0503020204020204" pitchFamily="34" charset="-122"/>
              <a:ea typeface="Microsoft YaHei" panose="020B0503020204020204" pitchFamily="34" charset="-122"/>
            </a:endParaRPr>
          </a:p>
          <a:p>
            <a:pPr marL="342900" indent="-342900" algn="l">
              <a:buClr>
                <a:srgbClr val="FF0000"/>
              </a:buClr>
              <a:buFont typeface="Wingdings" pitchFamily="2" charset="2"/>
              <a:buChar char="Ø"/>
            </a:pPr>
            <a:r>
              <a:rPr lang="en-US" altLang="zh-CN" sz="2800" dirty="0">
                <a:latin typeface="Microsoft YaHei" panose="020B0503020204020204" pitchFamily="34" charset="-122"/>
                <a:ea typeface="Microsoft YaHei" panose="020B0503020204020204" pitchFamily="34" charset="-122"/>
              </a:rPr>
              <a:t>PHP</a:t>
            </a:r>
            <a:r>
              <a:rPr lang="zh-CN" altLang="en-US" sz="2800" dirty="0">
                <a:latin typeface="Microsoft YaHei" panose="020B0503020204020204" pitchFamily="34" charset="-122"/>
                <a:ea typeface="Microsoft YaHei" panose="020B0503020204020204" pitchFamily="34" charset="-122"/>
              </a:rPr>
              <a:t>中的位运算符？</a:t>
            </a:r>
            <a:endParaRPr lang="en-US" altLang="zh-CN" sz="2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1243081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46</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11. PHP</a:t>
            </a:r>
            <a:r>
              <a:rPr lang="zh-CN" altLang="en-US" sz="4400" dirty="0">
                <a:solidFill>
                  <a:schemeClr val="bg1"/>
                </a:solidFill>
                <a:latin typeface="Microsoft YaHei" panose="020B0503020204020204" pitchFamily="34" charset="-122"/>
                <a:ea typeface="Microsoft YaHei" panose="020B0503020204020204" pitchFamily="34" charset="-122"/>
                <a:cs typeface="+mj-cs"/>
              </a:rPr>
              <a:t>中的运算符</a:t>
            </a:r>
          </a:p>
        </p:txBody>
      </p:sp>
      <p:sp>
        <p:nvSpPr>
          <p:cNvPr id="6" name="Rectangle 3">
            <a:extLst>
              <a:ext uri="{FF2B5EF4-FFF2-40B4-BE49-F238E27FC236}">
                <a16:creationId xmlns:a16="http://schemas.microsoft.com/office/drawing/2014/main" id="{98BBEAC8-FEB7-3F42-AA4B-89EE932FDC33}"/>
              </a:ext>
            </a:extLst>
          </p:cNvPr>
          <p:cNvSpPr txBox="1">
            <a:spLocks noChangeArrowheads="1"/>
          </p:cNvSpPr>
          <p:nvPr/>
        </p:nvSpPr>
        <p:spPr>
          <a:xfrm>
            <a:off x="572740" y="1000108"/>
            <a:ext cx="8286808" cy="5286412"/>
          </a:xfrm>
          <a:prstGeom prst="rect">
            <a:avLst/>
          </a:prstGeom>
        </p:spPr>
        <p:txBody>
          <a:bodyPr vert="horz" lIns="91440" tIns="45720" rIns="91440" bIns="45720" rtlCol="0">
            <a:normAutofit fontScale="92500" lnSpcReduction="20000"/>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50000"/>
              </a:lnSpc>
            </a:pPr>
            <a:r>
              <a:rPr lang="en-US" altLang="zh-CN" sz="2800" dirty="0">
                <a:latin typeface="Microsoft YaHei" panose="020B0503020204020204" pitchFamily="34" charset="-122"/>
                <a:ea typeface="Microsoft YaHei" panose="020B0503020204020204" pitchFamily="34" charset="-122"/>
              </a:rPr>
              <a:t>11.1  </a:t>
            </a:r>
            <a:r>
              <a:rPr lang="zh-CN" altLang="en-US" sz="2800" dirty="0">
                <a:latin typeface="Microsoft YaHei" panose="020B0503020204020204" pitchFamily="34" charset="-122"/>
                <a:ea typeface="Microsoft YaHei" panose="020B0503020204020204" pitchFamily="34" charset="-122"/>
              </a:rPr>
              <a:t>算术运算符</a:t>
            </a:r>
          </a:p>
          <a:p>
            <a:pPr algn="l">
              <a:lnSpc>
                <a:spcPct val="150000"/>
              </a:lnSpc>
            </a:pPr>
            <a:r>
              <a:rPr lang="en-US" altLang="zh-CN" sz="2800" dirty="0">
                <a:latin typeface="Microsoft YaHei" panose="020B0503020204020204" pitchFamily="34" charset="-122"/>
                <a:ea typeface="Microsoft YaHei" panose="020B0503020204020204" pitchFamily="34" charset="-122"/>
              </a:rPr>
              <a:t>11.2  </a:t>
            </a:r>
            <a:r>
              <a:rPr lang="zh-CN" altLang="en-US" sz="2800" dirty="0">
                <a:latin typeface="Microsoft YaHei" panose="020B0503020204020204" pitchFamily="34" charset="-122"/>
                <a:ea typeface="Microsoft YaHei" panose="020B0503020204020204" pitchFamily="34" charset="-122"/>
              </a:rPr>
              <a:t>字符串运算符</a:t>
            </a:r>
          </a:p>
          <a:p>
            <a:pPr algn="l">
              <a:lnSpc>
                <a:spcPct val="150000"/>
              </a:lnSpc>
            </a:pPr>
            <a:r>
              <a:rPr lang="en-US" altLang="zh-CN" sz="2800" dirty="0">
                <a:latin typeface="Microsoft YaHei" panose="020B0503020204020204" pitchFamily="34" charset="-122"/>
                <a:ea typeface="Microsoft YaHei" panose="020B0503020204020204" pitchFamily="34" charset="-122"/>
              </a:rPr>
              <a:t>11.3  </a:t>
            </a:r>
            <a:r>
              <a:rPr lang="zh-CN" altLang="en-US" sz="2800" dirty="0">
                <a:latin typeface="Microsoft YaHei" panose="020B0503020204020204" pitchFamily="34" charset="-122"/>
                <a:ea typeface="Microsoft YaHei" panose="020B0503020204020204" pitchFamily="34" charset="-122"/>
              </a:rPr>
              <a:t>赋值运算符</a:t>
            </a:r>
          </a:p>
          <a:p>
            <a:pPr algn="l">
              <a:lnSpc>
                <a:spcPct val="150000"/>
              </a:lnSpc>
            </a:pPr>
            <a:r>
              <a:rPr lang="en-US" altLang="zh-CN" sz="2800" dirty="0">
                <a:latin typeface="Microsoft YaHei" panose="020B0503020204020204" pitchFamily="34" charset="-122"/>
                <a:ea typeface="Microsoft YaHei" panose="020B0503020204020204" pitchFamily="34" charset="-122"/>
              </a:rPr>
              <a:t>11.4  </a:t>
            </a:r>
            <a:r>
              <a:rPr lang="zh-CN" altLang="en-US" sz="2800" dirty="0">
                <a:latin typeface="Microsoft YaHei" panose="020B0503020204020204" pitchFamily="34" charset="-122"/>
                <a:ea typeface="Microsoft YaHei" panose="020B0503020204020204" pitchFamily="34" charset="-122"/>
              </a:rPr>
              <a:t>比较运算符</a:t>
            </a:r>
          </a:p>
          <a:p>
            <a:pPr algn="l">
              <a:lnSpc>
                <a:spcPct val="150000"/>
              </a:lnSpc>
            </a:pPr>
            <a:r>
              <a:rPr lang="en-US" altLang="zh-CN" sz="2800" dirty="0">
                <a:latin typeface="Microsoft YaHei" panose="020B0503020204020204" pitchFamily="34" charset="-122"/>
                <a:ea typeface="Microsoft YaHei" panose="020B0503020204020204" pitchFamily="34" charset="-122"/>
              </a:rPr>
              <a:t>11.5  </a:t>
            </a:r>
            <a:r>
              <a:rPr lang="zh-CN" altLang="en-US" sz="2800" dirty="0">
                <a:latin typeface="Microsoft YaHei" panose="020B0503020204020204" pitchFamily="34" charset="-122"/>
                <a:ea typeface="Microsoft YaHei" panose="020B0503020204020204" pitchFamily="34" charset="-122"/>
              </a:rPr>
              <a:t>逻辑运算符</a:t>
            </a:r>
          </a:p>
          <a:p>
            <a:pPr algn="l">
              <a:lnSpc>
                <a:spcPct val="150000"/>
              </a:lnSpc>
            </a:pPr>
            <a:r>
              <a:rPr lang="en-US" altLang="zh-CN" sz="2800" dirty="0">
                <a:latin typeface="Microsoft YaHei" panose="020B0503020204020204" pitchFamily="34" charset="-122"/>
                <a:ea typeface="Microsoft YaHei" panose="020B0503020204020204" pitchFamily="34" charset="-122"/>
              </a:rPr>
              <a:t>11.6  </a:t>
            </a:r>
            <a:r>
              <a:rPr lang="zh-CN" altLang="en-US" sz="2800" dirty="0">
                <a:latin typeface="Microsoft YaHei" panose="020B0503020204020204" pitchFamily="34" charset="-122"/>
                <a:ea typeface="Microsoft YaHei" panose="020B0503020204020204" pitchFamily="34" charset="-122"/>
              </a:rPr>
              <a:t>位运算符</a:t>
            </a:r>
          </a:p>
          <a:p>
            <a:pPr algn="l">
              <a:lnSpc>
                <a:spcPct val="150000"/>
              </a:lnSpc>
            </a:pPr>
            <a:r>
              <a:rPr lang="en-US" altLang="zh-CN" sz="2800" dirty="0">
                <a:latin typeface="Microsoft YaHei" panose="020B0503020204020204" pitchFamily="34" charset="-122"/>
                <a:ea typeface="Microsoft YaHei" panose="020B0503020204020204" pitchFamily="34" charset="-122"/>
              </a:rPr>
              <a:t>11.7  </a:t>
            </a:r>
            <a:r>
              <a:rPr lang="zh-CN" altLang="en-US" sz="2800" dirty="0">
                <a:latin typeface="Microsoft YaHei" panose="020B0503020204020204" pitchFamily="34" charset="-122"/>
                <a:ea typeface="Microsoft YaHei" panose="020B0503020204020204" pitchFamily="34" charset="-122"/>
              </a:rPr>
              <a:t>其他运算符</a:t>
            </a:r>
          </a:p>
          <a:p>
            <a:pPr algn="l">
              <a:lnSpc>
                <a:spcPct val="150000"/>
              </a:lnSpc>
            </a:pPr>
            <a:r>
              <a:rPr lang="en-US" altLang="zh-CN" sz="2800" dirty="0">
                <a:latin typeface="Microsoft YaHei" panose="020B0503020204020204" pitchFamily="34" charset="-122"/>
                <a:ea typeface="Microsoft YaHei" panose="020B0503020204020204" pitchFamily="34" charset="-122"/>
              </a:rPr>
              <a:t>11.8  </a:t>
            </a:r>
            <a:r>
              <a:rPr lang="zh-CN" altLang="en-US" sz="2800" dirty="0">
                <a:latin typeface="Microsoft YaHei" panose="020B0503020204020204" pitchFamily="34" charset="-122"/>
                <a:ea typeface="Microsoft YaHei" panose="020B0503020204020204" pitchFamily="34" charset="-122"/>
              </a:rPr>
              <a:t>运算符的优先级</a:t>
            </a:r>
          </a:p>
        </p:txBody>
      </p:sp>
    </p:spTree>
    <p:extLst>
      <p:ext uri="{BB962C8B-B14F-4D97-AF65-F5344CB8AC3E}">
        <p14:creationId xmlns:p14="http://schemas.microsoft.com/office/powerpoint/2010/main" val="36501265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47</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11. PHP</a:t>
            </a:r>
            <a:r>
              <a:rPr lang="zh-CN" altLang="en-US" sz="4400" dirty="0">
                <a:solidFill>
                  <a:schemeClr val="bg1"/>
                </a:solidFill>
                <a:latin typeface="Microsoft YaHei" panose="020B0503020204020204" pitchFamily="34" charset="-122"/>
                <a:ea typeface="Microsoft YaHei" panose="020B0503020204020204" pitchFamily="34" charset="-122"/>
                <a:cs typeface="+mj-cs"/>
              </a:rPr>
              <a:t>中的运算符</a:t>
            </a:r>
          </a:p>
        </p:txBody>
      </p:sp>
      <p:sp>
        <p:nvSpPr>
          <p:cNvPr id="5" name="Rectangle 3">
            <a:extLst>
              <a:ext uri="{FF2B5EF4-FFF2-40B4-BE49-F238E27FC236}">
                <a16:creationId xmlns:a16="http://schemas.microsoft.com/office/drawing/2014/main" id="{9E7BBEC8-AE3C-D248-9D4C-6414E3153178}"/>
              </a:ext>
            </a:extLst>
          </p:cNvPr>
          <p:cNvSpPr txBox="1">
            <a:spLocks noChangeArrowheads="1"/>
          </p:cNvSpPr>
          <p:nvPr/>
        </p:nvSpPr>
        <p:spPr>
          <a:xfrm>
            <a:off x="457200" y="820210"/>
            <a:ext cx="8229600" cy="543354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ts val="3100"/>
              </a:lnSpc>
              <a:buFont typeface="Wingdings" pitchFamily="2" charset="2"/>
              <a:buChar char="Ø"/>
            </a:pP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运算符是可以通过给出的一或多个值（用编程行话来说，表达式）来产生另一个值（因而整个结构成为一个表达式）的东西。所以可以认为函数或任何会返回一个值（例如 </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print</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）的结构是运算符，而那些没有返回值的（例如 </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echo</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）是别的东西。 </a:t>
            </a:r>
          </a:p>
          <a:p>
            <a:pPr marL="342900" indent="-342900" algn="l">
              <a:lnSpc>
                <a:spcPts val="3100"/>
              </a:lnSpc>
              <a:buFont typeface="Wingdings" pitchFamily="2" charset="2"/>
              <a:buChar char="Ø"/>
            </a:pP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有三种类型的运算符：</a:t>
            </a:r>
          </a:p>
          <a:p>
            <a:pPr marL="800078" lvl="1" indent="-342900" algn="l">
              <a:lnSpc>
                <a:spcPts val="3100"/>
              </a:lnSpc>
              <a:buFont typeface="Wingdings" pitchFamily="2" charset="2"/>
              <a:buChar char="v"/>
            </a:pPr>
            <a:r>
              <a:rPr lang="zh-CN" altLang="en-US"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一元运算符</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，只运算一个值，例如 </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（取反运算符）或 </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（加一运算符）。</a:t>
            </a:r>
          </a:p>
          <a:p>
            <a:pPr marL="800078" lvl="1" indent="-342900" algn="l">
              <a:lnSpc>
                <a:spcPts val="3100"/>
              </a:lnSpc>
              <a:buFont typeface="Wingdings" pitchFamily="2" charset="2"/>
              <a:buChar char="v"/>
            </a:pPr>
            <a:r>
              <a:rPr lang="zh-CN" altLang="en-US"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二元运算符</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，有两个操作数，</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PHP</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支持的大多数运算符都是这种。</a:t>
            </a:r>
          </a:p>
          <a:p>
            <a:pPr marL="800078" lvl="1" indent="-342900" algn="l">
              <a:lnSpc>
                <a:spcPts val="3100"/>
              </a:lnSpc>
              <a:buFont typeface="Wingdings" pitchFamily="2" charset="2"/>
              <a:buChar char="v"/>
            </a:pPr>
            <a:r>
              <a:rPr lang="zh-CN" altLang="en-US" dirty="0">
                <a:solidFill>
                  <a:schemeClr val="accent2"/>
                </a:solidFill>
                <a:latin typeface="Times New Roman" panose="02020603050405020304" pitchFamily="18" charset="0"/>
                <a:ea typeface="Microsoft YaHei" panose="020B0503020204020204" pitchFamily="34" charset="-122"/>
                <a:cs typeface="Times New Roman" panose="02020603050405020304" pitchFamily="18" charset="0"/>
              </a:rPr>
              <a:t>三元运算符</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。它应该被用来根据一个表达式在另两个表达式中选择一个，而不是用来在两个语句或者程序路线中选择。把整个三元表达式放在扩号里是个很好的主意。</a:t>
            </a:r>
          </a:p>
        </p:txBody>
      </p:sp>
    </p:spTree>
    <p:extLst>
      <p:ext uri="{BB962C8B-B14F-4D97-AF65-F5344CB8AC3E}">
        <p14:creationId xmlns:p14="http://schemas.microsoft.com/office/powerpoint/2010/main" val="10011109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48</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11.1 </a:t>
            </a:r>
            <a:r>
              <a:rPr lang="zh-CN" altLang="en-US" sz="4400" dirty="0">
                <a:solidFill>
                  <a:schemeClr val="bg1"/>
                </a:solidFill>
                <a:latin typeface="Microsoft YaHei" panose="020B0503020204020204" pitchFamily="34" charset="-122"/>
                <a:ea typeface="Microsoft YaHei" panose="020B0503020204020204" pitchFamily="34" charset="-122"/>
                <a:cs typeface="+mj-cs"/>
              </a:rPr>
              <a:t>算术运算符</a:t>
            </a:r>
          </a:p>
        </p:txBody>
      </p:sp>
      <p:graphicFrame>
        <p:nvGraphicFramePr>
          <p:cNvPr id="6" name="Group 92">
            <a:extLst>
              <a:ext uri="{FF2B5EF4-FFF2-40B4-BE49-F238E27FC236}">
                <a16:creationId xmlns:a16="http://schemas.microsoft.com/office/drawing/2014/main" id="{7BEB6FAF-F673-D849-BFC2-E744EAB42FCB}"/>
              </a:ext>
            </a:extLst>
          </p:cNvPr>
          <p:cNvGraphicFramePr>
            <a:graphicFrameLocks/>
          </p:cNvGraphicFramePr>
          <p:nvPr>
            <p:extLst>
              <p:ext uri="{D42A27DB-BD31-4B8C-83A1-F6EECF244321}">
                <p14:modId xmlns:p14="http://schemas.microsoft.com/office/powerpoint/2010/main" val="1978033825"/>
              </p:ext>
            </p:extLst>
          </p:nvPr>
        </p:nvGraphicFramePr>
        <p:xfrm>
          <a:off x="1843072" y="1000108"/>
          <a:ext cx="8505855" cy="4857784"/>
        </p:xfrm>
        <a:graphic>
          <a:graphicData uri="http://schemas.openxmlformats.org/drawingml/2006/table">
            <a:tbl>
              <a:tblPr>
                <a:tableStyleId>{5DA37D80-6434-44D0-A028-1B22A696006F}</a:tableStyleId>
              </a:tblPr>
              <a:tblGrid>
                <a:gridCol w="970609">
                  <a:extLst>
                    <a:ext uri="{9D8B030D-6E8A-4147-A177-3AD203B41FA5}">
                      <a16:colId xmlns:a16="http://schemas.microsoft.com/office/drawing/2014/main" val="20000"/>
                    </a:ext>
                  </a:extLst>
                </a:gridCol>
                <a:gridCol w="2880884">
                  <a:extLst>
                    <a:ext uri="{9D8B030D-6E8A-4147-A177-3AD203B41FA5}">
                      <a16:colId xmlns:a16="http://schemas.microsoft.com/office/drawing/2014/main" val="20001"/>
                    </a:ext>
                  </a:extLst>
                </a:gridCol>
                <a:gridCol w="2144784">
                  <a:extLst>
                    <a:ext uri="{9D8B030D-6E8A-4147-A177-3AD203B41FA5}">
                      <a16:colId xmlns:a16="http://schemas.microsoft.com/office/drawing/2014/main" val="20002"/>
                    </a:ext>
                  </a:extLst>
                </a:gridCol>
                <a:gridCol w="2509578">
                  <a:extLst>
                    <a:ext uri="{9D8B030D-6E8A-4147-A177-3AD203B41FA5}">
                      <a16:colId xmlns:a16="http://schemas.microsoft.com/office/drawing/2014/main" val="20003"/>
                    </a:ext>
                  </a:extLst>
                </a:gridCol>
              </a:tblGrid>
              <a:tr h="440526">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运算符</a:t>
                      </a:r>
                      <a:endParaRPr kumimoji="0" lang="zh-CN" altLang="en-US" sz="1800" b="0" i="0" u="none" strike="noStrike" cap="none" normalizeH="0" baseline="0" dirty="0">
                        <a:ln>
                          <a:noFill/>
                        </a:ln>
                        <a:solidFill>
                          <a:schemeClr val="bg1"/>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意义</a:t>
                      </a:r>
                      <a:endParaRPr kumimoji="0" lang="zh-CN" altLang="en-US" sz="1800" b="0" i="0" u="none" strike="noStrike" cap="none" normalizeH="0" baseline="0" dirty="0">
                        <a:ln>
                          <a:noFill/>
                        </a:ln>
                        <a:solidFill>
                          <a:schemeClr val="bg1"/>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示例</a:t>
                      </a:r>
                      <a:endParaRPr kumimoji="0" lang="zh-CN" altLang="en-US" sz="1800" b="0" i="0" u="none" strike="noStrike" cap="none" normalizeH="0" baseline="0" dirty="0">
                        <a:ln>
                          <a:noFill/>
                        </a:ln>
                        <a:solidFill>
                          <a:schemeClr val="bg1"/>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结果</a:t>
                      </a:r>
                      <a:endParaRPr kumimoji="0" lang="zh-CN" altLang="en-US" sz="1800" b="0" i="0" u="none" strike="noStrike" cap="none" normalizeH="0" baseline="0" dirty="0">
                        <a:ln>
                          <a:noFill/>
                        </a:ln>
                        <a:solidFill>
                          <a:schemeClr val="bg1"/>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extLst>
                  <a:ext uri="{0D108BD9-81ED-4DB2-BD59-A6C34878D82A}">
                    <a16:rowId xmlns:a16="http://schemas.microsoft.com/office/drawing/2014/main" val="10000"/>
                  </a:ext>
                </a:extLst>
              </a:tr>
              <a:tr h="659932">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加法运算</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$a+$b</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和</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$b</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的和</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extLst>
                  <a:ext uri="{0D108BD9-81ED-4DB2-BD59-A6C34878D82A}">
                    <a16:rowId xmlns:a16="http://schemas.microsoft.com/office/drawing/2014/main" val="10001"/>
                  </a:ext>
                </a:extLst>
              </a:tr>
              <a:tr h="627364">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减法</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取负运算</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$a-$b</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和</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$b</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的差</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extLst>
                  <a:ext uri="{0D108BD9-81ED-4DB2-BD59-A6C34878D82A}">
                    <a16:rowId xmlns:a16="http://schemas.microsoft.com/office/drawing/2014/main" val="10002"/>
                  </a:ext>
                </a:extLst>
              </a:tr>
              <a:tr h="627364">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乘法运算</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$a*$b</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和</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$b</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的积</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extLst>
                  <a:ext uri="{0D108BD9-81ED-4DB2-BD59-A6C34878D82A}">
                    <a16:rowId xmlns:a16="http://schemas.microsoft.com/office/drawing/2014/main" val="10003"/>
                  </a:ext>
                </a:extLst>
              </a:tr>
              <a:tr h="62393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除法运算</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$a/$b</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和</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$b</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的商</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extLst>
                  <a:ext uri="{0D108BD9-81ED-4DB2-BD59-A6C34878D82A}">
                    <a16:rowId xmlns:a16="http://schemas.microsoft.com/office/drawing/2014/main" val="10004"/>
                  </a:ext>
                </a:extLst>
              </a:tr>
              <a:tr h="627364">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求余运算符（取模运算）</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$a%$b</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和</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$b</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的余数</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extLst>
                  <a:ext uri="{0D108BD9-81ED-4DB2-BD59-A6C34878D82A}">
                    <a16:rowId xmlns:a16="http://schemas.microsoft.com/office/drawing/2014/main" val="10005"/>
                  </a:ext>
                </a:extLst>
              </a:tr>
              <a:tr h="627364">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累加</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1</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或</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的值加</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1</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extLst>
                  <a:ext uri="{0D108BD9-81ED-4DB2-BD59-A6C34878D82A}">
                    <a16:rowId xmlns:a16="http://schemas.microsoft.com/office/drawing/2014/main" val="10006"/>
                  </a:ext>
                </a:extLst>
              </a:tr>
              <a:tr h="62393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递减</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1</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或</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的值减</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1</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374" marR="93374" horzOverflow="overflow"/>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3990188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49</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11.2 </a:t>
            </a:r>
            <a:r>
              <a:rPr lang="zh-CN" altLang="en-US" sz="4400" dirty="0">
                <a:solidFill>
                  <a:schemeClr val="bg1"/>
                </a:solidFill>
                <a:latin typeface="Microsoft YaHei" panose="020B0503020204020204" pitchFamily="34" charset="-122"/>
                <a:ea typeface="Microsoft YaHei" panose="020B0503020204020204" pitchFamily="34" charset="-122"/>
                <a:cs typeface="+mj-cs"/>
              </a:rPr>
              <a:t>字符串运算符</a:t>
            </a:r>
          </a:p>
        </p:txBody>
      </p:sp>
      <p:sp>
        <p:nvSpPr>
          <p:cNvPr id="5" name="Rectangle 3">
            <a:extLst>
              <a:ext uri="{FF2B5EF4-FFF2-40B4-BE49-F238E27FC236}">
                <a16:creationId xmlns:a16="http://schemas.microsoft.com/office/drawing/2014/main" id="{D99A3B81-5548-5449-AE6C-C6273FDC6ABC}"/>
              </a:ext>
            </a:extLst>
          </p:cNvPr>
          <p:cNvSpPr txBox="1">
            <a:spLocks noChangeArrowheads="1"/>
          </p:cNvSpPr>
          <p:nvPr/>
        </p:nvSpPr>
        <p:spPr>
          <a:xfrm>
            <a:off x="549275" y="1241747"/>
            <a:ext cx="10621926"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Wingdings" pitchFamily="2" charset="2"/>
              <a:buChar char="Ø"/>
            </a:pPr>
            <a:r>
              <a:rPr lang="zh-CN" altLang="en-US" dirty="0">
                <a:latin typeface="Times New Roman" panose="02020603050405020304" pitchFamily="18" charset="0"/>
                <a:ea typeface="微软雅黑" charset="0"/>
                <a:cs typeface="Times New Roman" panose="02020603050405020304" pitchFamily="18" charset="0"/>
              </a:rPr>
              <a:t>有两个字符串运算符：</a:t>
            </a:r>
          </a:p>
          <a:p>
            <a:pPr marL="800078" lvl="1" indent="-342900" algn="l">
              <a:lnSpc>
                <a:spcPct val="120000"/>
              </a:lnSpc>
              <a:buFont typeface="Wingdings" pitchFamily="2" charset="2"/>
              <a:buChar char="v"/>
            </a:pPr>
            <a:r>
              <a:rPr lang="zh-CN" altLang="en-US" dirty="0">
                <a:latin typeface="Times New Roman" panose="02020603050405020304" pitchFamily="18" charset="0"/>
                <a:ea typeface="微软雅黑" charset="0"/>
                <a:cs typeface="Times New Roman" panose="02020603050405020304" pitchFamily="18" charset="0"/>
              </a:rPr>
              <a:t>第一个是连接运算符（“</a:t>
            </a:r>
            <a:r>
              <a:rPr lang="en-US" altLang="zh-CN" dirty="0">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 “ ），它返回其左右参数连接后的字符串。</a:t>
            </a:r>
          </a:p>
          <a:p>
            <a:pPr marL="800078" lvl="1" indent="-342900" algn="l">
              <a:lnSpc>
                <a:spcPct val="120000"/>
              </a:lnSpc>
              <a:buFont typeface="Wingdings" pitchFamily="2" charset="2"/>
              <a:buChar char="v"/>
            </a:pPr>
            <a:r>
              <a:rPr lang="zh-CN" altLang="en-US" dirty="0">
                <a:latin typeface="Times New Roman" panose="02020603050405020304" pitchFamily="18" charset="0"/>
                <a:ea typeface="微软雅黑" charset="0"/>
                <a:cs typeface="Times New Roman" panose="02020603050405020304" pitchFamily="18" charset="0"/>
              </a:rPr>
              <a:t>第二个是连接赋值运算符（“</a:t>
            </a:r>
            <a:r>
              <a:rPr lang="en-US" altLang="zh-CN" dirty="0">
                <a:latin typeface="Times New Roman" panose="02020603050405020304" pitchFamily="18" charset="0"/>
                <a:ea typeface="微软雅黑" charset="0"/>
                <a:cs typeface="Times New Roman" panose="02020603050405020304" pitchFamily="18" charset="0"/>
              </a:rPr>
              <a:t>.=</a:t>
            </a:r>
            <a:r>
              <a:rPr lang="zh-CN" altLang="en-US" dirty="0">
                <a:latin typeface="Times New Roman" panose="02020603050405020304" pitchFamily="18" charset="0"/>
                <a:ea typeface="微软雅黑" charset="0"/>
                <a:cs typeface="Times New Roman" panose="02020603050405020304" pitchFamily="18" charset="0"/>
              </a:rPr>
              <a:t>“ ），它将右边参数附加到左边的参数后。 </a:t>
            </a:r>
          </a:p>
        </p:txBody>
      </p:sp>
      <p:sp>
        <p:nvSpPr>
          <p:cNvPr id="7" name="AutoShape 4">
            <a:extLst>
              <a:ext uri="{FF2B5EF4-FFF2-40B4-BE49-F238E27FC236}">
                <a16:creationId xmlns:a16="http://schemas.microsoft.com/office/drawing/2014/main" id="{4476352C-1A36-2B42-A1B3-F47FC2C8C5F3}"/>
              </a:ext>
            </a:extLst>
          </p:cNvPr>
          <p:cNvSpPr>
            <a:spLocks noChangeArrowheads="1"/>
          </p:cNvSpPr>
          <p:nvPr/>
        </p:nvSpPr>
        <p:spPr bwMode="auto">
          <a:xfrm>
            <a:off x="2027237" y="2997776"/>
            <a:ext cx="8137525" cy="2447925"/>
          </a:xfrm>
          <a:prstGeom prst="flowChartAlternateProcess">
            <a:avLst/>
          </a:prstGeom>
          <a:gradFill rotWithShape="1">
            <a:gsLst>
              <a:gs pos="0">
                <a:srgbClr val="CDE9EB"/>
              </a:gs>
              <a:gs pos="100000">
                <a:srgbClr val="FFFFFF"/>
              </a:gs>
            </a:gsLst>
            <a:lin ang="5400000" scaled="1"/>
          </a:gradFill>
          <a:ln w="9525">
            <a:solidFill>
              <a:schemeClr val="accent2"/>
            </a:solidFill>
            <a:miter lim="800000"/>
          </a:ln>
        </p:spPr>
        <p:txBody>
          <a:bodyPr wrap="none" anchor="ctr"/>
          <a:lstStyle/>
          <a:p>
            <a:pPr>
              <a:lnSpc>
                <a:spcPct val="120000"/>
              </a:lnSpc>
            </a:pPr>
            <a:r>
              <a:rPr lang="en-US" altLang="zh-CN" sz="2000" b="1" dirty="0">
                <a:solidFill>
                  <a:schemeClr val="hlink"/>
                </a:solidFill>
                <a:latin typeface="Times New Roman" panose="02020603050405020304" pitchFamily="18" charset="0"/>
                <a:ea typeface="微软雅黑" panose="020B0503020204020204" pitchFamily="34" charset="-122"/>
                <a:cs typeface="Times New Roman" panose="02020603050405020304" pitchFamily="18" charset="0"/>
              </a:rPr>
              <a:t>&lt;?</a:t>
            </a:r>
            <a:r>
              <a:rPr lang="en-US" altLang="zh-CN" sz="2000" b="1" dirty="0" err="1">
                <a:solidFill>
                  <a:schemeClr val="hlink"/>
                </a:solidFill>
                <a:latin typeface="Times New Roman" panose="02020603050405020304" pitchFamily="18" charset="0"/>
                <a:ea typeface="微软雅黑" panose="020B0503020204020204" pitchFamily="34" charset="-122"/>
                <a:cs typeface="Times New Roman" panose="02020603050405020304" pitchFamily="18" charset="0"/>
              </a:rPr>
              <a:t>php</a:t>
            </a:r>
            <a:endParaRPr lang="en-US" altLang="zh-CN" sz="2000" b="1" dirty="0">
              <a:solidFill>
                <a:schemeClr val="hlink"/>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b="1" dirty="0">
                <a:solidFill>
                  <a:srgbClr val="009900"/>
                </a:solidFill>
                <a:latin typeface="Times New Roman" panose="02020603050405020304" pitchFamily="18" charset="0"/>
                <a:ea typeface="微软雅黑" panose="020B0503020204020204" pitchFamily="34" charset="-122"/>
                <a:cs typeface="Times New Roman" panose="02020603050405020304" pitchFamily="18" charset="0"/>
              </a:rPr>
              <a:t>$a = "</a:t>
            </a:r>
            <a:r>
              <a:rPr lang="en-US" altLang="zh-CN" sz="2000" b="1" dirty="0">
                <a:solidFill>
                  <a:srgbClr val="FF00FF"/>
                </a:solidFill>
                <a:latin typeface="Times New Roman" panose="02020603050405020304" pitchFamily="18" charset="0"/>
                <a:ea typeface="微软雅黑" panose="020B0503020204020204" pitchFamily="34" charset="-122"/>
                <a:cs typeface="Times New Roman" panose="02020603050405020304" pitchFamily="18" charset="0"/>
              </a:rPr>
              <a:t>Hello</a:t>
            </a:r>
            <a:r>
              <a:rPr lang="en-US" altLang="zh-CN" sz="2000" b="1" dirty="0">
                <a:solidFill>
                  <a:srgbClr val="009900"/>
                </a:solidFill>
                <a:latin typeface="Times New Roman" panose="02020603050405020304" pitchFamily="18" charset="0"/>
                <a:ea typeface="微软雅黑" panose="020B0503020204020204" pitchFamily="34" charset="-122"/>
                <a:cs typeface="Times New Roman" panose="02020603050405020304" pitchFamily="18" charset="0"/>
              </a:rPr>
              <a:t> ";</a:t>
            </a:r>
          </a:p>
          <a:p>
            <a:r>
              <a:rPr lang="en-US" altLang="zh-CN" sz="2000" b="1" dirty="0">
                <a:solidFill>
                  <a:srgbClr val="009900"/>
                </a:solidFill>
                <a:latin typeface="Times New Roman" panose="02020603050405020304" pitchFamily="18" charset="0"/>
                <a:ea typeface="微软雅黑" panose="020B0503020204020204" pitchFamily="34" charset="-122"/>
                <a:cs typeface="Times New Roman" panose="02020603050405020304" pitchFamily="18" charset="0"/>
              </a:rPr>
              <a:t>	$b = $a . " </a:t>
            </a:r>
            <a:r>
              <a:rPr lang="en-US" altLang="zh-CN" sz="2000" b="1" dirty="0">
                <a:solidFill>
                  <a:srgbClr val="FF00FF"/>
                </a:solidFill>
                <a:latin typeface="Times New Roman" panose="02020603050405020304" pitchFamily="18" charset="0"/>
                <a:ea typeface="微软雅黑" panose="020B0503020204020204" pitchFamily="34" charset="-122"/>
                <a:cs typeface="Times New Roman" panose="02020603050405020304" pitchFamily="18" charset="0"/>
              </a:rPr>
              <a:t>World</a:t>
            </a:r>
            <a:r>
              <a:rPr lang="en-US" altLang="zh-CN" sz="2000" b="1" dirty="0">
                <a:solidFill>
                  <a:srgbClr val="009900"/>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altLang="zh-CN" sz="2000" b="1"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000" b="1"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rPr>
              <a:t>现在</a:t>
            </a:r>
            <a:r>
              <a:rPr lang="en-US" altLang="zh-CN" sz="2000" b="1"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sz="2000" b="1"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rPr>
              <a:t>的值： </a:t>
            </a:r>
            <a:r>
              <a:rPr lang="en-US" altLang="zh-CN" sz="2000" b="1"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rPr>
              <a:t>Hello World!</a:t>
            </a:r>
          </a:p>
          <a:p>
            <a:endParaRPr lang="en-US" altLang="zh-CN" sz="2000" b="1"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b="1" dirty="0">
                <a:solidFill>
                  <a:srgbClr val="009900"/>
                </a:solidFill>
                <a:latin typeface="Times New Roman" panose="02020603050405020304" pitchFamily="18" charset="0"/>
                <a:ea typeface="微软雅黑" panose="020B0503020204020204" pitchFamily="34" charset="-122"/>
                <a:cs typeface="Times New Roman" panose="02020603050405020304" pitchFamily="18" charset="0"/>
              </a:rPr>
              <a:t>	$a = "</a:t>
            </a:r>
            <a:r>
              <a:rPr lang="en-US" altLang="zh-CN" sz="2000" b="1" dirty="0">
                <a:solidFill>
                  <a:srgbClr val="FF00FF"/>
                </a:solidFill>
                <a:latin typeface="Times New Roman" panose="02020603050405020304" pitchFamily="18" charset="0"/>
                <a:ea typeface="微软雅黑" panose="020B0503020204020204" pitchFamily="34" charset="-122"/>
                <a:cs typeface="Times New Roman" panose="02020603050405020304" pitchFamily="18" charset="0"/>
              </a:rPr>
              <a:t>Hello</a:t>
            </a:r>
            <a:r>
              <a:rPr lang="en-US" altLang="zh-CN" sz="2000" b="1" dirty="0">
                <a:solidFill>
                  <a:srgbClr val="009900"/>
                </a:solidFill>
                <a:latin typeface="Times New Roman" panose="02020603050405020304" pitchFamily="18" charset="0"/>
                <a:ea typeface="微软雅黑" panose="020B0503020204020204" pitchFamily="34" charset="-122"/>
                <a:cs typeface="Times New Roman" panose="02020603050405020304" pitchFamily="18" charset="0"/>
              </a:rPr>
              <a:t> ";</a:t>
            </a:r>
          </a:p>
          <a:p>
            <a:r>
              <a:rPr lang="en-US" altLang="zh-CN" sz="2000" b="1" dirty="0">
                <a:solidFill>
                  <a:srgbClr val="009900"/>
                </a:solidFill>
                <a:latin typeface="Times New Roman" panose="02020603050405020304" pitchFamily="18" charset="0"/>
                <a:ea typeface="微软雅黑" panose="020B0503020204020204" pitchFamily="34" charset="-122"/>
                <a:cs typeface="Times New Roman" panose="02020603050405020304" pitchFamily="18" charset="0"/>
              </a:rPr>
              <a:t>	$a .= " </a:t>
            </a:r>
            <a:r>
              <a:rPr lang="en-US" altLang="zh-CN" sz="2000" b="1" dirty="0">
                <a:solidFill>
                  <a:srgbClr val="FF00FF"/>
                </a:solidFill>
                <a:latin typeface="Times New Roman" panose="02020603050405020304" pitchFamily="18" charset="0"/>
                <a:ea typeface="微软雅黑" panose="020B0503020204020204" pitchFamily="34" charset="-122"/>
                <a:cs typeface="Times New Roman" panose="02020603050405020304" pitchFamily="18" charset="0"/>
              </a:rPr>
              <a:t>World</a:t>
            </a:r>
            <a:r>
              <a:rPr lang="en-US" altLang="zh-CN" sz="2000" b="1" dirty="0">
                <a:solidFill>
                  <a:srgbClr val="009900"/>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dirty="0">
                <a:solidFill>
                  <a:srgbClr val="009900"/>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b="1"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000" b="1"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rPr>
              <a:t>现在</a:t>
            </a:r>
            <a:r>
              <a:rPr lang="en-US" altLang="zh-CN" sz="2000" b="1"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sz="2000" b="1"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rPr>
              <a:t>的值： </a:t>
            </a:r>
            <a:r>
              <a:rPr lang="en-US" altLang="zh-CN" sz="2000" b="1"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rPr>
              <a:t>Hello World!</a:t>
            </a:r>
            <a:endParaRPr lang="zh-CN" altLang="en-US" sz="2000" dirty="0">
              <a:solidFill>
                <a:srgbClr val="0099CC"/>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b="1" dirty="0">
                <a:solidFill>
                  <a:schemeClr val="hlink"/>
                </a:solidFill>
                <a:latin typeface="Times New Roman" panose="02020603050405020304" pitchFamily="18" charset="0"/>
                <a:ea typeface="微软雅黑" panose="020B0503020204020204" pitchFamily="34" charset="-122"/>
                <a:cs typeface="Times New Roman" panose="02020603050405020304" pitchFamily="18" charset="0"/>
              </a:rPr>
              <a:t>?&gt;</a:t>
            </a:r>
          </a:p>
        </p:txBody>
      </p:sp>
    </p:spTree>
    <p:extLst>
      <p:ext uri="{BB962C8B-B14F-4D97-AF65-F5344CB8AC3E}">
        <p14:creationId xmlns:p14="http://schemas.microsoft.com/office/powerpoint/2010/main" val="3591476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5</a:t>
            </a:fld>
            <a:endParaRPr lang="zh-CN" altLang="en-US" dirty="0"/>
          </a:p>
        </p:txBody>
      </p:sp>
      <p:sp>
        <p:nvSpPr>
          <p:cNvPr id="7" name="Rectangle 10">
            <a:extLst>
              <a:ext uri="{FF2B5EF4-FFF2-40B4-BE49-F238E27FC236}">
                <a16:creationId xmlns:a16="http://schemas.microsoft.com/office/drawing/2014/main" id="{4271635B-B6B6-4103-9FF2-7D6C0CAFDA6A}"/>
              </a:ext>
            </a:extLst>
          </p:cNvPr>
          <p:cNvSpPr>
            <a:spLocks noChangeArrowheads="1"/>
          </p:cNvSpPr>
          <p:nvPr/>
        </p:nvSpPr>
        <p:spPr bwMode="auto">
          <a:xfrm>
            <a:off x="3966317" y="116257"/>
            <a:ext cx="8078067"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 PHP</a:t>
            </a:r>
            <a:r>
              <a:rPr lang="zh-CN" altLang="en-US" sz="4400" dirty="0">
                <a:solidFill>
                  <a:schemeClr val="bg1"/>
                </a:solidFill>
                <a:latin typeface="Microsoft YaHei" panose="020B0503020204020204" pitchFamily="34" charset="-122"/>
                <a:ea typeface="Microsoft YaHei" panose="020B0503020204020204" pitchFamily="34" charset="-122"/>
                <a:cs typeface="+mj-cs"/>
              </a:rPr>
              <a:t>在</a:t>
            </a:r>
            <a:r>
              <a:rPr lang="en-US" altLang="zh-CN" sz="4400" dirty="0">
                <a:solidFill>
                  <a:schemeClr val="bg1"/>
                </a:solidFill>
                <a:latin typeface="Microsoft YaHei" panose="020B0503020204020204" pitchFamily="34" charset="-122"/>
                <a:ea typeface="Microsoft YaHei" panose="020B0503020204020204" pitchFamily="34" charset="-122"/>
                <a:cs typeface="+mj-cs"/>
              </a:rPr>
              <a:t>Web</a:t>
            </a:r>
            <a:r>
              <a:rPr lang="zh-CN" altLang="en-US" sz="4400" dirty="0">
                <a:solidFill>
                  <a:schemeClr val="bg1"/>
                </a:solidFill>
                <a:latin typeface="Microsoft YaHei" panose="020B0503020204020204" pitchFamily="34" charset="-122"/>
                <a:ea typeface="Microsoft YaHei" panose="020B0503020204020204" pitchFamily="34" charset="-122"/>
                <a:cs typeface="+mj-cs"/>
              </a:rPr>
              <a:t>开发中的应用</a:t>
            </a:r>
          </a:p>
        </p:txBody>
      </p:sp>
      <p:sp>
        <p:nvSpPr>
          <p:cNvPr id="6" name="Rectangle 3">
            <a:extLst>
              <a:ext uri="{FF2B5EF4-FFF2-40B4-BE49-F238E27FC236}">
                <a16:creationId xmlns:a16="http://schemas.microsoft.com/office/drawing/2014/main" id="{0543512F-6609-284A-B6F1-8FB8FFDD2D6A}"/>
              </a:ext>
            </a:extLst>
          </p:cNvPr>
          <p:cNvSpPr txBox="1">
            <a:spLocks noChangeArrowheads="1"/>
          </p:cNvSpPr>
          <p:nvPr/>
        </p:nvSpPr>
        <p:spPr>
          <a:xfrm>
            <a:off x="1410955" y="1042181"/>
            <a:ext cx="8286808" cy="5286412"/>
          </a:xfrm>
          <a:prstGeom prst="rect">
            <a:avLst/>
          </a:prstGeom>
        </p:spPr>
        <p:txBody>
          <a:bodyPr vert="horz" lIns="91440" tIns="45720" rIns="91440" bIns="45720" rtlCol="0">
            <a:normAutofit fontScale="92500" lnSpcReduction="20000"/>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50000"/>
              </a:lnSpc>
              <a:buFont typeface="Wingdings" panose="05000000000000000000" pitchFamily="2" charset="2"/>
              <a:buNone/>
            </a:pP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是什么？</a:t>
            </a:r>
          </a:p>
          <a:p>
            <a:pPr marL="800078" lvl="1" indent="-342900" algn="l">
              <a:lnSpc>
                <a:spcPct val="150000"/>
              </a:lnSpc>
              <a:buFont typeface="Arial" panose="020B0604020202020204" pitchFamily="34" charset="0"/>
              <a:buChar char="•"/>
            </a:pP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PHP(</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Hypertext Preprocessor</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缩写</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超级文本预处理器。</a:t>
            </a:r>
          </a:p>
          <a:p>
            <a:pPr marL="800078" lvl="1" indent="-342900" algn="l">
              <a:lnSpc>
                <a:spcPct val="150000"/>
              </a:lnSpc>
              <a:buFont typeface="Arial" panose="020B0604020202020204" pitchFamily="34" charset="0"/>
              <a:buChar char="•"/>
            </a:pP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是一种在服务器端执行的可嵌入</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HTML</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代码的</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脚本语言</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（也可以不嵌入</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HTML</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代码，如：</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前后端分离的开发模式</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p>
          <a:p>
            <a:pPr marL="800078" lvl="1" indent="-342900" algn="l">
              <a:lnSpc>
                <a:spcPct val="150000"/>
              </a:lnSpc>
              <a:buFont typeface="Arial" panose="020B0604020202020204" pitchFamily="34" charset="0"/>
              <a:buChar cha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是目前最流行的网站开发语言</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B/S</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结构）（最近的一次统计显示，全球大概</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80%</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的网站使用</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技术，包括</a:t>
            </a:r>
            <a:r>
              <a:rPr lang="zh-CN" altLang="en-US" sz="2400" u="sng" dirty="0">
                <a:latin typeface="Times New Roman" panose="02020603050405020304" pitchFamily="18" charset="0"/>
                <a:ea typeface="微软雅黑" panose="020B0503020204020204" pitchFamily="34" charset="-122"/>
                <a:cs typeface="Times New Roman" panose="02020603050405020304" pitchFamily="18" charset="0"/>
              </a:rPr>
              <a:t>杭电挺多学院的网站</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p>
          <a:p>
            <a:pPr marL="800078" lvl="1" indent="-342900" algn="l">
              <a:lnSpc>
                <a:spcPct val="150000"/>
              </a:lnSpc>
              <a:buFont typeface="Arial" panose="020B0604020202020204" pitchFamily="34" charset="0"/>
              <a:buChar char="•"/>
            </a:pP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PHP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独特的语法混合了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Java</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Perl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以及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PHP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自创新的语法 。</a:t>
            </a:r>
          </a:p>
          <a:p>
            <a:pPr marL="800078" lvl="1" indent="-342900" algn="l">
              <a:lnSpc>
                <a:spcPct val="150000"/>
              </a:lnSpc>
              <a:buFont typeface="Arial" panose="020B0604020202020204" pitchFamily="34" charset="0"/>
              <a:buChar char="•"/>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支持几乎所有流行的数据库以及操作系统（</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不管大家用什么电脑，都可以进行本课程的学习</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p>
        </p:txBody>
      </p:sp>
    </p:spTree>
    <p:extLst>
      <p:ext uri="{BB962C8B-B14F-4D97-AF65-F5344CB8AC3E}">
        <p14:creationId xmlns:p14="http://schemas.microsoft.com/office/powerpoint/2010/main" val="124868046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50</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11.3 </a:t>
            </a:r>
            <a:r>
              <a:rPr lang="zh-CN" altLang="en-US" sz="4400" dirty="0">
                <a:solidFill>
                  <a:schemeClr val="bg1"/>
                </a:solidFill>
                <a:latin typeface="Microsoft YaHei" panose="020B0503020204020204" pitchFamily="34" charset="-122"/>
                <a:ea typeface="Microsoft YaHei" panose="020B0503020204020204" pitchFamily="34" charset="-122"/>
                <a:cs typeface="+mj-cs"/>
              </a:rPr>
              <a:t>赋值运算符</a:t>
            </a:r>
          </a:p>
        </p:txBody>
      </p:sp>
      <p:graphicFrame>
        <p:nvGraphicFramePr>
          <p:cNvPr id="6" name="Group 78">
            <a:extLst>
              <a:ext uri="{FF2B5EF4-FFF2-40B4-BE49-F238E27FC236}">
                <a16:creationId xmlns:a16="http://schemas.microsoft.com/office/drawing/2014/main" id="{6A275C2F-669C-8C47-8640-77832F7F86F1}"/>
              </a:ext>
            </a:extLst>
          </p:cNvPr>
          <p:cNvGraphicFramePr>
            <a:graphicFrameLocks/>
          </p:cNvGraphicFramePr>
          <p:nvPr>
            <p:extLst>
              <p:ext uri="{D42A27DB-BD31-4B8C-83A1-F6EECF244321}">
                <p14:modId xmlns:p14="http://schemas.microsoft.com/office/powerpoint/2010/main" val="1954394517"/>
              </p:ext>
            </p:extLst>
          </p:nvPr>
        </p:nvGraphicFramePr>
        <p:xfrm>
          <a:off x="1843087" y="1911610"/>
          <a:ext cx="8505826" cy="3661395"/>
        </p:xfrm>
        <a:graphic>
          <a:graphicData uri="http://schemas.openxmlformats.org/drawingml/2006/table">
            <a:tbl>
              <a:tblPr>
                <a:tableStyleId>{5DA37D80-6434-44D0-A028-1B22A696006F}</a:tableStyleId>
              </a:tblPr>
              <a:tblGrid>
                <a:gridCol w="911280">
                  <a:extLst>
                    <a:ext uri="{9D8B030D-6E8A-4147-A177-3AD203B41FA5}">
                      <a16:colId xmlns:a16="http://schemas.microsoft.com/office/drawing/2014/main" val="20000"/>
                    </a:ext>
                  </a:extLst>
                </a:gridCol>
                <a:gridCol w="4758723">
                  <a:extLst>
                    <a:ext uri="{9D8B030D-6E8A-4147-A177-3AD203B41FA5}">
                      <a16:colId xmlns:a16="http://schemas.microsoft.com/office/drawing/2014/main" val="20001"/>
                    </a:ext>
                  </a:extLst>
                </a:gridCol>
                <a:gridCol w="2835823">
                  <a:extLst>
                    <a:ext uri="{9D8B030D-6E8A-4147-A177-3AD203B41FA5}">
                      <a16:colId xmlns:a16="http://schemas.microsoft.com/office/drawing/2014/main" val="20002"/>
                    </a:ext>
                  </a:extLst>
                </a:gridCol>
              </a:tblGrid>
              <a:tr h="3651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运算符</a:t>
                      </a:r>
                      <a:endParaRPr kumimoji="0" lang="zh-CN" altLang="en-US" sz="1800" b="0" i="0" u="none" strike="noStrike" cap="none" normalizeH="0" baseline="0" dirty="0">
                        <a:ln>
                          <a:noFill/>
                        </a:ln>
                        <a:solidFill>
                          <a:schemeClr val="bg1"/>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意义</a:t>
                      </a:r>
                      <a:endParaRPr kumimoji="0" lang="zh-CN" altLang="en-US" sz="1800" b="0" i="0" u="none" strike="noStrike" cap="none" normalizeH="0" baseline="0" dirty="0">
                        <a:ln>
                          <a:noFill/>
                        </a:ln>
                        <a:solidFill>
                          <a:schemeClr val="bg1"/>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示例</a:t>
                      </a:r>
                      <a:endParaRPr kumimoji="0" lang="zh-CN" altLang="en-US" sz="1800" b="0" i="0" u="none" strike="noStrike" cap="none" normalizeH="0" baseline="0" dirty="0">
                        <a:ln>
                          <a:noFill/>
                        </a:ln>
                        <a:solidFill>
                          <a:schemeClr val="bg1"/>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extLst>
                  <a:ext uri="{0D108BD9-81ED-4DB2-BD59-A6C34878D82A}">
                    <a16:rowId xmlns:a16="http://schemas.microsoft.com/office/drawing/2014/main" val="10000"/>
                  </a:ext>
                </a:extLst>
              </a:tr>
              <a:tr h="49371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将一个值或表达式的结果赋给变量</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$x=3</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extLst>
                  <a:ext uri="{0D108BD9-81ED-4DB2-BD59-A6C34878D82A}">
                    <a16:rowId xmlns:a16="http://schemas.microsoft.com/office/drawing/2014/main" val="10001"/>
                  </a:ext>
                </a:extLst>
              </a:tr>
              <a:tr h="46831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将变量与所赋的值相加后的结果赋给该变量</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$x+=3</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等价于</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$x=$x+3</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extLst>
                  <a:ext uri="{0D108BD9-81ED-4DB2-BD59-A6C34878D82A}">
                    <a16:rowId xmlns:a16="http://schemas.microsoft.com/office/drawing/2014/main" val="10002"/>
                  </a:ext>
                </a:extLst>
              </a:tr>
              <a:tr h="4667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将变量与所赋的值相减后的结果赋给该变量</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$x-=3</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等价于</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$x=$x-3</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extLst>
                  <a:ext uri="{0D108BD9-81ED-4DB2-BD59-A6C34878D82A}">
                    <a16:rowId xmlns:a16="http://schemas.microsoft.com/office/drawing/2014/main" val="10003"/>
                  </a:ext>
                </a:extLst>
              </a:tr>
              <a:tr h="465138">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将变量与所赋的值相乘后的结果赋给该变量</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$x*=3</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等价于</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$x=$x*3</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extLst>
                  <a:ext uri="{0D108BD9-81ED-4DB2-BD59-A6C34878D82A}">
                    <a16:rowId xmlns:a16="http://schemas.microsoft.com/office/drawing/2014/main" val="10004"/>
                  </a:ext>
                </a:extLst>
              </a:tr>
              <a:tr h="46831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将变量与所赋的值相除后的结果赋给该变量</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$x/=3</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等价于</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$x=$x/3</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extLst>
                  <a:ext uri="{0D108BD9-81ED-4DB2-BD59-A6C34878D82A}">
                    <a16:rowId xmlns:a16="http://schemas.microsoft.com/office/drawing/2014/main" val="10005"/>
                  </a:ext>
                </a:extLst>
              </a:tr>
              <a:tr h="46831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将变量与所赋的值求模后的结果赋给该变量</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$x%=3</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等价于</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$x=$x%3</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extLst>
                  <a:ext uri="{0D108BD9-81ED-4DB2-BD59-A6C34878D82A}">
                    <a16:rowId xmlns:a16="http://schemas.microsoft.com/office/drawing/2014/main" val="10006"/>
                  </a:ext>
                </a:extLst>
              </a:tr>
              <a:tr h="465138">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将变量与所赋的值相连后的结果赋给该变量</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$x.="H"</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等价于</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$x=$x."H"</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747" marR="94747" marT="45711" marB="45711" horzOverflow="overflow"/>
                </a:tc>
                <a:extLst>
                  <a:ext uri="{0D108BD9-81ED-4DB2-BD59-A6C34878D82A}">
                    <a16:rowId xmlns:a16="http://schemas.microsoft.com/office/drawing/2014/main" val="10007"/>
                  </a:ext>
                </a:extLst>
              </a:tr>
            </a:tbl>
          </a:graphicData>
        </a:graphic>
      </p:graphicFrame>
      <p:sp>
        <p:nvSpPr>
          <p:cNvPr id="8" name="Rectangle 3">
            <a:extLst>
              <a:ext uri="{FF2B5EF4-FFF2-40B4-BE49-F238E27FC236}">
                <a16:creationId xmlns:a16="http://schemas.microsoft.com/office/drawing/2014/main" id="{821ED312-6435-864F-9532-7E6D421BE6A8}"/>
              </a:ext>
            </a:extLst>
          </p:cNvPr>
          <p:cNvSpPr txBox="1">
            <a:spLocks noChangeArrowheads="1"/>
          </p:cNvSpPr>
          <p:nvPr/>
        </p:nvSpPr>
        <p:spPr>
          <a:xfrm>
            <a:off x="384943" y="980728"/>
            <a:ext cx="10789875" cy="1214438"/>
          </a:xfrm>
          <a:prstGeom prst="rect">
            <a:avLst/>
          </a:prstGeom>
        </p:spPr>
        <p:txBody>
          <a:bodyPr vert="horz" lIns="91440" tIns="45720" rIns="91440" bIns="45720" rtlCol="0">
            <a:normAutofit/>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zh-CN" altLang="en-US" sz="2000" dirty="0">
                <a:latin typeface="Times New Roman" panose="02020603050405020304" pitchFamily="18" charset="0"/>
                <a:ea typeface="微软雅黑" charset="0"/>
                <a:cs typeface="Times New Roman" panose="02020603050405020304" pitchFamily="18" charset="0"/>
              </a:rPr>
              <a:t>基本的赋值运算符是“</a:t>
            </a:r>
            <a:r>
              <a:rPr lang="en-US" altLang="zh-CN" sz="2000" dirty="0">
                <a:latin typeface="Times New Roman" panose="02020603050405020304" pitchFamily="18" charset="0"/>
                <a:ea typeface="微软雅黑" charset="0"/>
                <a:cs typeface="Times New Roman" panose="02020603050405020304" pitchFamily="18" charset="0"/>
              </a:rPr>
              <a:t>=”</a:t>
            </a:r>
            <a:r>
              <a:rPr lang="zh-CN" altLang="en-US" sz="2000" dirty="0">
                <a:latin typeface="Times New Roman" panose="02020603050405020304" pitchFamily="18" charset="0"/>
                <a:ea typeface="微软雅黑" charset="0"/>
                <a:cs typeface="Times New Roman" panose="02020603050405020304" pitchFamily="18" charset="0"/>
              </a:rPr>
              <a:t>。一开始可能会以为它是“等于”，其实不是的。它实际上意味着把右边表达式的值赋给左边的运算数。</a:t>
            </a:r>
          </a:p>
        </p:txBody>
      </p:sp>
    </p:spTree>
    <p:extLst>
      <p:ext uri="{BB962C8B-B14F-4D97-AF65-F5344CB8AC3E}">
        <p14:creationId xmlns:p14="http://schemas.microsoft.com/office/powerpoint/2010/main" val="3832312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51</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11.4 </a:t>
            </a:r>
            <a:r>
              <a:rPr lang="zh-CN" altLang="en-US" sz="4400" dirty="0">
                <a:solidFill>
                  <a:schemeClr val="bg1"/>
                </a:solidFill>
                <a:latin typeface="Microsoft YaHei" panose="020B0503020204020204" pitchFamily="34" charset="-122"/>
                <a:ea typeface="Microsoft YaHei" panose="020B0503020204020204" pitchFamily="34" charset="-122"/>
                <a:cs typeface="+mj-cs"/>
              </a:rPr>
              <a:t>比较运算符</a:t>
            </a:r>
          </a:p>
        </p:txBody>
      </p:sp>
      <p:graphicFrame>
        <p:nvGraphicFramePr>
          <p:cNvPr id="7" name="Group 102">
            <a:extLst>
              <a:ext uri="{FF2B5EF4-FFF2-40B4-BE49-F238E27FC236}">
                <a16:creationId xmlns:a16="http://schemas.microsoft.com/office/drawing/2014/main" id="{78DD8E05-B755-724B-95FB-741BDE087350}"/>
              </a:ext>
            </a:extLst>
          </p:cNvPr>
          <p:cNvGraphicFramePr>
            <a:graphicFrameLocks/>
          </p:cNvGraphicFramePr>
          <p:nvPr>
            <p:extLst>
              <p:ext uri="{D42A27DB-BD31-4B8C-83A1-F6EECF244321}">
                <p14:modId xmlns:p14="http://schemas.microsoft.com/office/powerpoint/2010/main" val="107129259"/>
              </p:ext>
            </p:extLst>
          </p:nvPr>
        </p:nvGraphicFramePr>
        <p:xfrm>
          <a:off x="1843057" y="971993"/>
          <a:ext cx="8505885" cy="5072097"/>
        </p:xfrm>
        <a:graphic>
          <a:graphicData uri="http://schemas.openxmlformats.org/drawingml/2006/table">
            <a:tbl>
              <a:tblPr>
                <a:tableStyleId>{5DA37D80-6434-44D0-A028-1B22A696006F}</a:tableStyleId>
              </a:tblPr>
              <a:tblGrid>
                <a:gridCol w="958869">
                  <a:extLst>
                    <a:ext uri="{9D8B030D-6E8A-4147-A177-3AD203B41FA5}">
                      <a16:colId xmlns:a16="http://schemas.microsoft.com/office/drawing/2014/main" val="20000"/>
                    </a:ext>
                  </a:extLst>
                </a:gridCol>
                <a:gridCol w="1182278">
                  <a:extLst>
                    <a:ext uri="{9D8B030D-6E8A-4147-A177-3AD203B41FA5}">
                      <a16:colId xmlns:a16="http://schemas.microsoft.com/office/drawing/2014/main" val="20001"/>
                    </a:ext>
                  </a:extLst>
                </a:gridCol>
                <a:gridCol w="5107445">
                  <a:extLst>
                    <a:ext uri="{9D8B030D-6E8A-4147-A177-3AD203B41FA5}">
                      <a16:colId xmlns:a16="http://schemas.microsoft.com/office/drawing/2014/main" val="20002"/>
                    </a:ext>
                  </a:extLst>
                </a:gridCol>
                <a:gridCol w="1257293">
                  <a:extLst>
                    <a:ext uri="{9D8B030D-6E8A-4147-A177-3AD203B41FA5}">
                      <a16:colId xmlns:a16="http://schemas.microsoft.com/office/drawing/2014/main" val="20003"/>
                    </a:ext>
                  </a:extLst>
                </a:gridCol>
              </a:tblGrid>
              <a:tr h="442814">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运算符</a:t>
                      </a:r>
                      <a:endParaRPr kumimoji="0" lang="zh-CN" altLang="en-US" sz="1800" b="0" i="0" u="none" strike="noStrike" cap="none" normalizeH="0" baseline="0" dirty="0">
                        <a:ln>
                          <a:noFill/>
                        </a:ln>
                        <a:solidFill>
                          <a:schemeClr val="bg1"/>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描述</a:t>
                      </a:r>
                      <a:endParaRPr kumimoji="0" lang="zh-CN" altLang="en-US" sz="1800" b="0" i="0" u="none" strike="noStrike" cap="none" normalizeH="0" baseline="0">
                        <a:ln>
                          <a:noFill/>
                        </a:ln>
                        <a:solidFill>
                          <a:schemeClr val="bg1"/>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说明</a:t>
                      </a:r>
                      <a:endParaRPr kumimoji="0" lang="zh-CN" altLang="en-US" sz="1800" b="0" i="0" u="none" strike="noStrike" cap="none" normalizeH="0" baseline="0" dirty="0">
                        <a:ln>
                          <a:noFill/>
                        </a:ln>
                        <a:solidFill>
                          <a:schemeClr val="bg1"/>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示例</a:t>
                      </a:r>
                      <a:endParaRPr kumimoji="0" lang="zh-CN" altLang="en-US" sz="1800" b="0" i="0" u="none" strike="noStrike" cap="none" normalizeH="0" baseline="0" dirty="0">
                        <a:ln>
                          <a:noFill/>
                        </a:ln>
                        <a:solidFill>
                          <a:schemeClr val="bg1"/>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extLst>
                  <a:ext uri="{0D108BD9-81ED-4DB2-BD59-A6C34878D82A}">
                    <a16:rowId xmlns:a16="http://schemas.microsoft.com/office/drawing/2014/main" val="10000"/>
                  </a:ext>
                </a:extLst>
              </a:tr>
              <a:tr h="532452">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&gt;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 </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大于</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当左边大于右边时返回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$a&gt;$b</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extLst>
                  <a:ext uri="{0D108BD9-81ED-4DB2-BD59-A6C34878D82A}">
                    <a16:rowId xmlns:a16="http://schemas.microsoft.com/office/drawing/2014/main" val="10001"/>
                  </a:ext>
                </a:extLst>
              </a:tr>
              <a:tr h="50735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&lt;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小于</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当左边小于右边时返回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$a&lt;$b</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extLst>
                  <a:ext uri="{0D108BD9-81ED-4DB2-BD59-A6C34878D82A}">
                    <a16:rowId xmlns:a16="http://schemas.microsoft.com/office/drawing/2014/main" val="10002"/>
                  </a:ext>
                </a:extLst>
              </a:tr>
              <a:tr h="509146">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&gt;=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大于等于</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当左边大于等于右边时返回</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$a&gt;=$b</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extLst>
                  <a:ext uri="{0D108BD9-81ED-4DB2-BD59-A6C34878D82A}">
                    <a16:rowId xmlns:a16="http://schemas.microsoft.com/office/drawing/2014/main" val="10003"/>
                  </a:ext>
                </a:extLst>
              </a:tr>
              <a:tr h="503768">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&lt;=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小于等于</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当左边小于等于右边时返回</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$a&lt;=$b</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extLst>
                  <a:ext uri="{0D108BD9-81ED-4DB2-BD59-A6C34878D82A}">
                    <a16:rowId xmlns:a16="http://schemas.microsoft.com/office/drawing/2014/main" val="10004"/>
                  </a:ext>
                </a:extLst>
              </a:tr>
              <a:tr h="50735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等于</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两边操作数的值相等时返回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$a==$b</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extLst>
                  <a:ext uri="{0D108BD9-81ED-4DB2-BD59-A6C34878D82A}">
                    <a16:rowId xmlns:a16="http://schemas.microsoft.com/office/drawing/2014/main" val="10005"/>
                  </a:ext>
                </a:extLst>
              </a:tr>
              <a:tr h="72284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solidFill>
                            <a:srgbClr val="FF0000"/>
                          </a:solidFill>
                          <a:effectLst/>
                          <a:latin typeface="Times New Roman" panose="02020603050405020304" pitchFamily="18" charset="0"/>
                          <a:ea typeface="Microsoft YaHei" panose="020B0503020204020204" pitchFamily="34" charset="-122"/>
                          <a:cs typeface="Times New Roman" panose="02020603050405020304" pitchFamily="18" charset="0"/>
                        </a:rPr>
                        <a:t>===</a:t>
                      </a: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solidFill>
                            <a:srgbClr val="FF0000"/>
                          </a:solidFill>
                          <a:effectLst/>
                          <a:latin typeface="Times New Roman" panose="02020603050405020304" pitchFamily="18" charset="0"/>
                          <a:ea typeface="Microsoft YaHei" panose="020B0503020204020204" pitchFamily="34" charset="-122"/>
                          <a:cs typeface="Times New Roman" panose="02020603050405020304" pitchFamily="18" charset="0"/>
                        </a:rPr>
                        <a:t>全等于</a:t>
                      </a: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两边值相等并且类型相等返回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$a===$b</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extLst>
                  <a:ext uri="{0D108BD9-81ED-4DB2-BD59-A6C34878D82A}">
                    <a16:rowId xmlns:a16="http://schemas.microsoft.com/office/drawing/2014/main" val="10006"/>
                  </a:ext>
                </a:extLst>
              </a:tr>
              <a:tr h="840808">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solidFill>
                            <a:srgbClr val="FF0000"/>
                          </a:solidFill>
                          <a:effectLst/>
                          <a:latin typeface="Times New Roman" panose="02020603050405020304" pitchFamily="18" charset="0"/>
                          <a:ea typeface="Microsoft YaHei" panose="020B0503020204020204" pitchFamily="34" charset="-122"/>
                          <a:cs typeface="Times New Roman" panose="02020603050405020304" pitchFamily="18" charset="0"/>
                        </a:rPr>
                        <a:t>&lt;&gt;</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或</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不等于</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两边值不等时返回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$a&lt;&gt;$b</a:t>
                      </a:r>
                    </a:p>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$a!=$b</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extLst>
                  <a:ext uri="{0D108BD9-81ED-4DB2-BD59-A6C34878D82A}">
                    <a16:rowId xmlns:a16="http://schemas.microsoft.com/office/drawing/2014/main" val="10007"/>
                  </a:ext>
                </a:extLst>
              </a:tr>
              <a:tr h="505560">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solidFill>
                            <a:srgbClr val="FF0000"/>
                          </a:solidFill>
                          <a:effectLst/>
                          <a:latin typeface="Times New Roman" panose="02020603050405020304" pitchFamily="18" charset="0"/>
                          <a:ea typeface="Microsoft YaHei" panose="020B0503020204020204" pitchFamily="34" charset="-122"/>
                          <a:cs typeface="Times New Roman" panose="02020603050405020304" pitchFamily="18" charset="0"/>
                        </a:rPr>
                        <a:t>!==</a:t>
                      </a: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solidFill>
                            <a:srgbClr val="FF0000"/>
                          </a:solidFill>
                          <a:effectLst/>
                          <a:latin typeface="Times New Roman" panose="02020603050405020304" pitchFamily="18" charset="0"/>
                          <a:ea typeface="Microsoft YaHei" panose="020B0503020204020204" pitchFamily="34" charset="-122"/>
                          <a:cs typeface="Times New Roman" panose="02020603050405020304" pitchFamily="18" charset="0"/>
                        </a:rPr>
                        <a:t>非全等于</a:t>
                      </a: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两边值与类型都相同时返回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$a!==$b</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1491" marR="91491" horzOverflow="overflow"/>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25044760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52</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11.5 </a:t>
            </a:r>
            <a:r>
              <a:rPr lang="zh-CN" altLang="en-US" sz="4400" dirty="0">
                <a:solidFill>
                  <a:schemeClr val="bg1"/>
                </a:solidFill>
                <a:latin typeface="Microsoft YaHei" panose="020B0503020204020204" pitchFamily="34" charset="-122"/>
                <a:ea typeface="Microsoft YaHei" panose="020B0503020204020204" pitchFamily="34" charset="-122"/>
                <a:cs typeface="+mj-cs"/>
              </a:rPr>
              <a:t>逻辑运算符</a:t>
            </a:r>
          </a:p>
        </p:txBody>
      </p:sp>
      <p:graphicFrame>
        <p:nvGraphicFramePr>
          <p:cNvPr id="5" name="Group 75">
            <a:extLst>
              <a:ext uri="{FF2B5EF4-FFF2-40B4-BE49-F238E27FC236}">
                <a16:creationId xmlns:a16="http://schemas.microsoft.com/office/drawing/2014/main" id="{46BC8FEA-F793-A34C-BAE8-84702575A106}"/>
              </a:ext>
            </a:extLst>
          </p:cNvPr>
          <p:cNvGraphicFramePr>
            <a:graphicFrameLocks/>
          </p:cNvGraphicFramePr>
          <p:nvPr>
            <p:extLst>
              <p:ext uri="{D42A27DB-BD31-4B8C-83A1-F6EECF244321}">
                <p14:modId xmlns:p14="http://schemas.microsoft.com/office/powerpoint/2010/main" val="3941502967"/>
              </p:ext>
            </p:extLst>
          </p:nvPr>
        </p:nvGraphicFramePr>
        <p:xfrm>
          <a:off x="1843087" y="1177916"/>
          <a:ext cx="8505825" cy="4502168"/>
        </p:xfrm>
        <a:graphic>
          <a:graphicData uri="http://schemas.openxmlformats.org/drawingml/2006/table">
            <a:tbl>
              <a:tblPr>
                <a:tableStyleId>{5DA37D80-6434-44D0-A028-1B22A696006F}</a:tableStyleId>
              </a:tblPr>
              <a:tblGrid>
                <a:gridCol w="1182270">
                  <a:extLst>
                    <a:ext uri="{9D8B030D-6E8A-4147-A177-3AD203B41FA5}">
                      <a16:colId xmlns:a16="http://schemas.microsoft.com/office/drawing/2014/main" val="20000"/>
                    </a:ext>
                  </a:extLst>
                </a:gridCol>
                <a:gridCol w="1332297">
                  <a:extLst>
                    <a:ext uri="{9D8B030D-6E8A-4147-A177-3AD203B41FA5}">
                      <a16:colId xmlns:a16="http://schemas.microsoft.com/office/drawing/2014/main" val="20001"/>
                    </a:ext>
                  </a:extLst>
                </a:gridCol>
                <a:gridCol w="4437183">
                  <a:extLst>
                    <a:ext uri="{9D8B030D-6E8A-4147-A177-3AD203B41FA5}">
                      <a16:colId xmlns:a16="http://schemas.microsoft.com/office/drawing/2014/main" val="20002"/>
                    </a:ext>
                  </a:extLst>
                </a:gridCol>
                <a:gridCol w="1554075">
                  <a:extLst>
                    <a:ext uri="{9D8B030D-6E8A-4147-A177-3AD203B41FA5}">
                      <a16:colId xmlns:a16="http://schemas.microsoft.com/office/drawing/2014/main" val="20003"/>
                    </a:ext>
                  </a:extLst>
                </a:gridCol>
              </a:tblGrid>
              <a:tr h="53207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运算符</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描述</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说明</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示例</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0"/>
                  </a:ext>
                </a:extLst>
              </a:tr>
              <a:tr h="101254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and</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或</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&amp;&amp;</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逻辑与</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当两边操作数都为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时，返回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 </a:t>
                      </a:r>
                      <a:r>
                        <a:rPr kumimoji="0" lang="en-US" altLang="zh-CN" sz="1800" b="0" i="0" u="none" strike="noStrike" cap="none" normalizeH="0" baseline="0" dirty="0">
                          <a:ln>
                            <a:noFill/>
                          </a:ln>
                          <a:solidFill>
                            <a:srgbClr val="FF0000"/>
                          </a:solidFill>
                          <a:effectLst/>
                          <a:latin typeface="Times New Roman" panose="02020603050405020304" pitchFamily="18" charset="0"/>
                          <a:ea typeface="Microsoft YaHei" panose="020B0503020204020204" pitchFamily="34" charset="-122"/>
                          <a:cs typeface="Times New Roman" panose="02020603050405020304" pitchFamily="18" charset="0"/>
                        </a:rPr>
                        <a:t>and</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$b</a:t>
                      </a:r>
                    </a:p>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 &amp;&amp; $b</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1"/>
                  </a:ext>
                </a:extLst>
              </a:tr>
              <a:tr h="101254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or</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或</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逻辑或</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当两边操作数都为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时，返回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 </a:t>
                      </a:r>
                      <a:r>
                        <a:rPr kumimoji="0" lang="en-US" altLang="zh-CN" sz="1800" b="0" i="0" u="none" strike="noStrike" cap="none" normalizeH="0" baseline="0" dirty="0">
                          <a:ln>
                            <a:noFill/>
                          </a:ln>
                          <a:solidFill>
                            <a:srgbClr val="FF0000"/>
                          </a:solidFill>
                          <a:effectLst/>
                          <a:latin typeface="Times New Roman" panose="02020603050405020304" pitchFamily="18" charset="0"/>
                          <a:ea typeface="Microsoft YaHei" panose="020B0503020204020204" pitchFamily="34" charset="-122"/>
                          <a:cs typeface="Times New Roman" panose="02020603050405020304" pitchFamily="18" charset="0"/>
                        </a:rPr>
                        <a:t>or</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$b</a:t>
                      </a:r>
                    </a:p>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 || $b</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2"/>
                  </a:ext>
                </a:extLst>
              </a:tr>
              <a:tr h="101254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not</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或！</a:t>
                      </a:r>
                      <a:endParaRPr kumimoji="0" lang="zh-CN" altLang="en-US"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逻辑非</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当操作数为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时返回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solidFill>
                            <a:srgbClr val="FF0000"/>
                          </a:solidFill>
                          <a:effectLst/>
                          <a:latin typeface="Times New Roman" panose="02020603050405020304" pitchFamily="18" charset="0"/>
                          <a:ea typeface="Microsoft YaHei" panose="020B0503020204020204" pitchFamily="34" charset="-122"/>
                          <a:cs typeface="Times New Roman" panose="02020603050405020304" pitchFamily="18" charset="0"/>
                        </a:rPr>
                        <a:t>not</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$b</a:t>
                      </a:r>
                    </a:p>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!$b</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3"/>
                  </a:ext>
                </a:extLst>
              </a:tr>
              <a:tr h="932464">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err="1">
                          <a:ln>
                            <a:noFill/>
                          </a:ln>
                          <a:effectLst/>
                          <a:latin typeface="Times New Roman" panose="02020603050405020304" pitchFamily="18" charset="0"/>
                          <a:ea typeface="Microsoft YaHei" panose="020B0503020204020204" pitchFamily="34" charset="-122"/>
                          <a:cs typeface="Times New Roman" panose="02020603050405020304" pitchFamily="18" charset="0"/>
                        </a:rPr>
                        <a:t>xor</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逻辑异或</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当两边操作数只有一个为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时，返回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true</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，否则返回</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false</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 </a:t>
                      </a:r>
                      <a:r>
                        <a:rPr kumimoji="0" lang="en-US" altLang="zh-CN" sz="1800" b="0" i="0" u="none" strike="noStrike" cap="none" normalizeH="0" baseline="0" dirty="0" err="1">
                          <a:ln>
                            <a:noFill/>
                          </a:ln>
                          <a:solidFill>
                            <a:srgbClr val="FF0000"/>
                          </a:solidFill>
                          <a:effectLst/>
                          <a:latin typeface="Times New Roman" panose="02020603050405020304" pitchFamily="18" charset="0"/>
                          <a:ea typeface="Microsoft YaHei" panose="020B0503020204020204" pitchFamily="34" charset="-122"/>
                          <a:cs typeface="Times New Roman" panose="02020603050405020304" pitchFamily="18" charset="0"/>
                        </a:rPr>
                        <a:t>xor</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$b</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81997658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53</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11.6 </a:t>
            </a:r>
            <a:r>
              <a:rPr lang="zh-CN" altLang="en-US" sz="4400" dirty="0">
                <a:solidFill>
                  <a:schemeClr val="bg1"/>
                </a:solidFill>
                <a:latin typeface="Microsoft YaHei" panose="020B0503020204020204" pitchFamily="34" charset="-122"/>
                <a:ea typeface="Microsoft YaHei" panose="020B0503020204020204" pitchFamily="34" charset="-122"/>
                <a:cs typeface="+mj-cs"/>
              </a:rPr>
              <a:t>位运算符</a:t>
            </a:r>
          </a:p>
        </p:txBody>
      </p:sp>
      <p:graphicFrame>
        <p:nvGraphicFramePr>
          <p:cNvPr id="6" name="Group 84">
            <a:extLst>
              <a:ext uri="{FF2B5EF4-FFF2-40B4-BE49-F238E27FC236}">
                <a16:creationId xmlns:a16="http://schemas.microsoft.com/office/drawing/2014/main" id="{B7159447-5E11-1C4E-933F-61C01E578A8C}"/>
              </a:ext>
            </a:extLst>
          </p:cNvPr>
          <p:cNvGraphicFramePr>
            <a:graphicFrameLocks/>
          </p:cNvGraphicFramePr>
          <p:nvPr>
            <p:extLst>
              <p:ext uri="{D42A27DB-BD31-4B8C-83A1-F6EECF244321}">
                <p14:modId xmlns:p14="http://schemas.microsoft.com/office/powerpoint/2010/main" val="2158988996"/>
              </p:ext>
            </p:extLst>
          </p:nvPr>
        </p:nvGraphicFramePr>
        <p:xfrm>
          <a:off x="1843088" y="1107280"/>
          <a:ext cx="8505824" cy="4643439"/>
        </p:xfrm>
        <a:graphic>
          <a:graphicData uri="http://schemas.openxmlformats.org/drawingml/2006/table">
            <a:tbl>
              <a:tblPr>
                <a:tableStyleId>{5DA37D80-6434-44D0-A028-1B22A696006F}</a:tableStyleId>
              </a:tblPr>
              <a:tblGrid>
                <a:gridCol w="960492">
                  <a:extLst>
                    <a:ext uri="{9D8B030D-6E8A-4147-A177-3AD203B41FA5}">
                      <a16:colId xmlns:a16="http://schemas.microsoft.com/office/drawing/2014/main" val="20000"/>
                    </a:ext>
                  </a:extLst>
                </a:gridCol>
                <a:gridCol w="1183901">
                  <a:extLst>
                    <a:ext uri="{9D8B030D-6E8A-4147-A177-3AD203B41FA5}">
                      <a16:colId xmlns:a16="http://schemas.microsoft.com/office/drawing/2014/main" val="20001"/>
                    </a:ext>
                  </a:extLst>
                </a:gridCol>
                <a:gridCol w="5104147">
                  <a:extLst>
                    <a:ext uri="{9D8B030D-6E8A-4147-A177-3AD203B41FA5}">
                      <a16:colId xmlns:a16="http://schemas.microsoft.com/office/drawing/2014/main" val="20002"/>
                    </a:ext>
                  </a:extLst>
                </a:gridCol>
                <a:gridCol w="1257284">
                  <a:extLst>
                    <a:ext uri="{9D8B030D-6E8A-4147-A177-3AD203B41FA5}">
                      <a16:colId xmlns:a16="http://schemas.microsoft.com/office/drawing/2014/main" val="20003"/>
                    </a:ext>
                  </a:extLst>
                </a:gridCol>
              </a:tblGrid>
              <a:tr h="400050">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运算符</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描述</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说明</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示例</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0"/>
                  </a:ext>
                </a:extLst>
              </a:tr>
              <a:tr h="7588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&amp;</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按位与</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只有参与运算的两位都为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1</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时，运算结果才为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1</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0.</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 &amp; $b</a:t>
                      </a:r>
                    </a:p>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1"/>
                  </a:ext>
                </a:extLst>
              </a:tr>
              <a:tr h="7588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按位或</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只有参与运算的两位都为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0</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时，运算结果才为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0</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1.</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 | $b</a:t>
                      </a:r>
                    </a:p>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2"/>
                  </a:ext>
                </a:extLst>
              </a:tr>
              <a:tr h="75882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按位异或</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只有参与运算的两位不同，运算结果才为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1</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，否则为</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0.</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^$b</a:t>
                      </a:r>
                    </a:p>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3"/>
                  </a:ext>
                </a:extLst>
              </a:tr>
              <a:tr h="566738">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2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2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按位非</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将用二进制表示的操作数中的</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1</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变成</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0</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0</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变成</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1.</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2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4"/>
                  </a:ext>
                </a:extLst>
              </a:tr>
              <a:tr h="700088">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&lt;&lt;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左移</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将左边的操作数在内存中的二进制数据右移右边操作数指定的位数，右边移空的部分补上</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0</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$a&lt;&lt;$b</a:t>
                      </a:r>
                      <a:endParaRPr kumimoji="0" lang="en-US" altLang="zh-CN"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5"/>
                  </a:ext>
                </a:extLst>
              </a:tr>
              <a:tr h="700088">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&gt;&gt;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右移</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将左边的操作数在内存中的二进制数据左移右边操作数指定的位数，左边移空的部分补上</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0</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$a&gt;&gt;$b</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3929" marR="93929" horzOverflow="overflow"/>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8519768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54</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11.7 </a:t>
            </a:r>
            <a:r>
              <a:rPr lang="zh-CN" altLang="en-US" sz="4400" dirty="0">
                <a:solidFill>
                  <a:schemeClr val="bg1"/>
                </a:solidFill>
                <a:latin typeface="Microsoft YaHei" panose="020B0503020204020204" pitchFamily="34" charset="-122"/>
                <a:ea typeface="Microsoft YaHei" panose="020B0503020204020204" pitchFamily="34" charset="-122"/>
                <a:cs typeface="+mj-cs"/>
              </a:rPr>
              <a:t>其他运算符</a:t>
            </a:r>
          </a:p>
        </p:txBody>
      </p:sp>
      <p:graphicFrame>
        <p:nvGraphicFramePr>
          <p:cNvPr id="5" name="Group 70">
            <a:extLst>
              <a:ext uri="{FF2B5EF4-FFF2-40B4-BE49-F238E27FC236}">
                <a16:creationId xmlns:a16="http://schemas.microsoft.com/office/drawing/2014/main" id="{99CB41A8-7920-9149-A3AE-A2EA682A184C}"/>
              </a:ext>
            </a:extLst>
          </p:cNvPr>
          <p:cNvGraphicFramePr>
            <a:graphicFrameLocks/>
          </p:cNvGraphicFramePr>
          <p:nvPr>
            <p:extLst>
              <p:ext uri="{D42A27DB-BD31-4B8C-83A1-F6EECF244321}">
                <p14:modId xmlns:p14="http://schemas.microsoft.com/office/powerpoint/2010/main" val="1637959471"/>
              </p:ext>
            </p:extLst>
          </p:nvPr>
        </p:nvGraphicFramePr>
        <p:xfrm>
          <a:off x="1843073" y="964388"/>
          <a:ext cx="8505854" cy="4929223"/>
        </p:xfrm>
        <a:graphic>
          <a:graphicData uri="http://schemas.openxmlformats.org/drawingml/2006/table">
            <a:tbl>
              <a:tblPr>
                <a:tableStyleId>{5DA37D80-6434-44D0-A028-1B22A696006F}</a:tableStyleId>
              </a:tblPr>
              <a:tblGrid>
                <a:gridCol w="1552449">
                  <a:extLst>
                    <a:ext uri="{9D8B030D-6E8A-4147-A177-3AD203B41FA5}">
                      <a16:colId xmlns:a16="http://schemas.microsoft.com/office/drawing/2014/main" val="20000"/>
                    </a:ext>
                  </a:extLst>
                </a:gridCol>
                <a:gridCol w="4955768">
                  <a:extLst>
                    <a:ext uri="{9D8B030D-6E8A-4147-A177-3AD203B41FA5}">
                      <a16:colId xmlns:a16="http://schemas.microsoft.com/office/drawing/2014/main" val="20001"/>
                    </a:ext>
                  </a:extLst>
                </a:gridCol>
                <a:gridCol w="1997637">
                  <a:extLst>
                    <a:ext uri="{9D8B030D-6E8A-4147-A177-3AD203B41FA5}">
                      <a16:colId xmlns:a16="http://schemas.microsoft.com/office/drawing/2014/main" val="20002"/>
                    </a:ext>
                  </a:extLst>
                </a:gridCol>
              </a:tblGrid>
              <a:tr h="43791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运算符</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描述</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示例</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extLst>
                  <a:ext uri="{0D108BD9-81ED-4DB2-BD59-A6C34878D82A}">
                    <a16:rowId xmlns:a16="http://schemas.microsoft.com/office/drawing/2014/main" val="10000"/>
                  </a:ext>
                </a:extLst>
              </a:tr>
              <a:tr h="706413">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三元运算符，可以提供简单的逻辑判断。</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$a&lt;$b?$c=1:$c=0</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extLst>
                  <a:ext uri="{0D108BD9-81ED-4DB2-BD59-A6C34878D82A}">
                    <a16:rowId xmlns:a16="http://schemas.microsoft.com/office/drawing/2014/main" val="10001"/>
                  </a:ext>
                </a:extLst>
              </a:tr>
              <a:tr h="92057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反引号</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 `)</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是执行运算符，</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PHP</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将尝试将反引号中的内容作外壳</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Shell</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命令来执行，并将其输入信息返回</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$a=`ls -al`</a:t>
                      </a:r>
                      <a:endParaRPr kumimoji="0" lang="en-US" altLang="zh-CN"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extLst>
                  <a:ext uri="{0D108BD9-81ED-4DB2-BD59-A6C34878D82A}">
                    <a16:rowId xmlns:a16="http://schemas.microsoft.com/office/drawing/2014/main" val="10002"/>
                  </a:ext>
                </a:extLst>
              </a:tr>
              <a:tr h="920575">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错误控制运算符，当将其放置在一个</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PHP</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表达式之前，该表达式可能产生的任何错误信息都被忽略掉。</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表达式</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extLst>
                  <a:ext uri="{0D108BD9-81ED-4DB2-BD59-A6C34878D82A}">
                    <a16:rowId xmlns:a16="http://schemas.microsoft.com/office/drawing/2014/main" val="10003"/>
                  </a:ext>
                </a:extLst>
              </a:tr>
              <a:tr h="644394">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=&gt;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数组下标指定符号，通过此符号指定数组的键与值。</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键</a:t>
                      </a: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=&gt;</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值</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extLst>
                  <a:ext uri="{0D108BD9-81ED-4DB2-BD59-A6C34878D82A}">
                    <a16:rowId xmlns:a16="http://schemas.microsoft.com/office/drawing/2014/main" val="10004"/>
                  </a:ext>
                </a:extLst>
              </a:tr>
              <a:tr h="650476">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-&gt;</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对象成员访问符号，访问对象中的成员属性或成员方法。</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对象</a:t>
                      </a:r>
                      <a:r>
                        <a:rPr kumimoji="0" lang="en-US" altLang="zh-CN"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-&gt;</a:t>
                      </a:r>
                      <a:r>
                        <a:rPr kumimoji="0" lang="zh-CN" altLang="en-US" sz="1800" b="0" i="0" u="none" strike="noStrike" cap="none" normalizeH="0" baseline="0">
                          <a:ln>
                            <a:noFill/>
                          </a:ln>
                          <a:effectLst/>
                          <a:latin typeface="Times New Roman" panose="02020603050405020304" pitchFamily="18" charset="0"/>
                          <a:ea typeface="Microsoft YaHei" panose="020B0503020204020204" pitchFamily="34" charset="-122"/>
                          <a:cs typeface="Times New Roman" panose="02020603050405020304" pitchFamily="18" charset="0"/>
                        </a:rPr>
                        <a:t>成员</a:t>
                      </a:r>
                      <a:endParaRPr kumimoji="0" lang="zh-CN" altLang="en-US" sz="1800" b="0" i="0" u="none" strike="noStrike" cap="none" normalizeH="0" baseline="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extLst>
                  <a:ext uri="{0D108BD9-81ED-4DB2-BD59-A6C34878D82A}">
                    <a16:rowId xmlns:a16="http://schemas.microsoft.com/office/drawing/2014/main" val="10005"/>
                  </a:ext>
                </a:extLst>
              </a:tr>
              <a:tr h="648877">
                <a:tc>
                  <a:txBody>
                    <a:bodyPr/>
                    <a:lstStyle/>
                    <a:p>
                      <a:pPr marL="0" marR="0" lvl="0" indent="0" algn="ctr"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en-US" altLang="zh-CN" sz="1800" b="0" i="0" u="none" strike="noStrike" cap="none" normalizeH="0" baseline="0" dirty="0" err="1">
                          <a:ln>
                            <a:noFill/>
                          </a:ln>
                          <a:effectLst/>
                          <a:latin typeface="Times New Roman" panose="02020603050405020304" pitchFamily="18" charset="0"/>
                          <a:ea typeface="Microsoft YaHei" panose="020B0503020204020204" pitchFamily="34" charset="-122"/>
                          <a:cs typeface="Times New Roman" panose="02020603050405020304" pitchFamily="18" charset="0"/>
                        </a:rPr>
                        <a:t>instanceof</a:t>
                      </a:r>
                      <a:endParaRPr kumimoji="0" lang="en-US" altLang="zh-CN" sz="1800" b="0" i="0" u="none" strike="noStrike" cap="none" normalizeH="0" baseline="0" dirty="0">
                        <a:ln>
                          <a:noFill/>
                        </a:ln>
                        <a:solidFill>
                          <a:srgbClr val="C00000"/>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类型运算符，用来测定一个给定的对象是否来自指定的对象类。</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tc>
                  <a:txBody>
                    <a:bodyPr/>
                    <a:lstStyle/>
                    <a:p>
                      <a:pPr marL="0" marR="0" lvl="0" indent="0" algn="l" defTabSz="914400" rtl="0" eaLnBrk="1" fontAlgn="base" latinLnBrk="0" hangingPunct="1">
                        <a:spcBef>
                          <a:spcPct val="20000"/>
                        </a:spcBef>
                        <a:spcAft>
                          <a:spcPct val="0"/>
                        </a:spcAft>
                        <a:buClr>
                          <a:schemeClr val="accent2"/>
                        </a:buClr>
                        <a:buSzPct val="75000"/>
                        <a:buFont typeface="Wingdings" panose="05000000000000000000" pitchFamily="2" charset="2"/>
                        <a:buNone/>
                      </a:pP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对象</a:t>
                      </a:r>
                      <a:r>
                        <a:rPr kumimoji="0" lang="en-US" altLang="zh-CN" sz="1800" b="0" i="0" u="none" strike="noStrike" cap="none" normalizeH="0" baseline="0" dirty="0" err="1">
                          <a:ln>
                            <a:noFill/>
                          </a:ln>
                          <a:effectLst/>
                          <a:latin typeface="Times New Roman" panose="02020603050405020304" pitchFamily="18" charset="0"/>
                          <a:ea typeface="Microsoft YaHei" panose="020B0503020204020204" pitchFamily="34" charset="-122"/>
                          <a:cs typeface="Times New Roman" panose="02020603050405020304" pitchFamily="18" charset="0"/>
                        </a:rPr>
                        <a:t>instanceof</a:t>
                      </a:r>
                      <a:r>
                        <a:rPr kumimoji="0" lang="zh-CN" altLang="en-US" sz="1800" b="0" i="0" u="none" strike="noStrike" cap="none" normalizeH="0" baseline="0" dirty="0">
                          <a:ln>
                            <a:noFill/>
                          </a:ln>
                          <a:effectLst/>
                          <a:latin typeface="Times New Roman" panose="02020603050405020304" pitchFamily="18" charset="0"/>
                          <a:ea typeface="Microsoft YaHei" panose="020B0503020204020204" pitchFamily="34" charset="-122"/>
                          <a:cs typeface="Times New Roman" panose="02020603050405020304" pitchFamily="18" charset="0"/>
                        </a:rPr>
                        <a:t>类名</a:t>
                      </a:r>
                      <a:endParaRPr kumimoji="0" lang="zh-CN" altLang="en-US" sz="1800" b="0" i="0" u="none" strike="noStrike" cap="none" normalizeH="0" baseline="0" dirty="0">
                        <a:ln>
                          <a:noFill/>
                        </a:ln>
                        <a:solidFill>
                          <a:srgbClr val="292929"/>
                        </a:solidFill>
                        <a:effectLst/>
                        <a:latin typeface="Times New Roman" panose="02020603050405020304" pitchFamily="18" charset="0"/>
                        <a:ea typeface="Microsoft YaHei" panose="020B0503020204020204" pitchFamily="34" charset="-122"/>
                        <a:cs typeface="Times New Roman" panose="02020603050405020304" pitchFamily="18" charset="0"/>
                      </a:endParaRPr>
                    </a:p>
                  </a:txBody>
                  <a:tcPr marL="94309" marR="94309" marT="45716" marB="45716" horzOverflow="overflow"/>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7008079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645859" y="640081"/>
            <a:ext cx="3494341" cy="3793488"/>
          </a:xfrm>
          <a:prstGeom prst="rect">
            <a:avLst/>
          </a:prstGeom>
          <a:noFill/>
        </p:spPr>
        <p:txBody>
          <a:bodyPr vert="horz" lIns="91440" tIns="45720" rIns="91440" bIns="45720" rtlCol="0" anchor="b">
            <a:normAutofit/>
          </a:bodyPr>
          <a:lstStyle/>
          <a:p>
            <a:pPr>
              <a:lnSpc>
                <a:spcPct val="90000"/>
              </a:lnSpc>
              <a:spcBef>
                <a:spcPct val="0"/>
              </a:spcBef>
              <a:spcAft>
                <a:spcPts val="600"/>
              </a:spcAft>
              <a:defRPr/>
            </a:pPr>
            <a:r>
              <a:rPr lang="en-US" altLang="zh-CN" sz="4600" kern="1200" dirty="0">
                <a:solidFill>
                  <a:schemeClr val="tx1"/>
                </a:solidFill>
                <a:latin typeface="Microsoft YaHei" panose="020B0503020204020204" pitchFamily="34" charset="-122"/>
                <a:ea typeface="Microsoft YaHei" panose="020B0503020204020204" pitchFamily="34" charset="-122"/>
                <a:cs typeface="+mj-cs"/>
              </a:rPr>
              <a:t>11.8 </a:t>
            </a:r>
            <a:r>
              <a:rPr lang="zh-CN" altLang="en-US" sz="4600" kern="1200" dirty="0">
                <a:solidFill>
                  <a:schemeClr val="tx1"/>
                </a:solidFill>
                <a:latin typeface="Microsoft YaHei" panose="020B0503020204020204" pitchFamily="34" charset="-122"/>
                <a:ea typeface="Microsoft YaHei" panose="020B0503020204020204" pitchFamily="34" charset="-122"/>
                <a:cs typeface="+mj-cs"/>
              </a:rPr>
              <a:t>运算符的优先级</a:t>
            </a:r>
          </a:p>
        </p:txBody>
      </p:sp>
      <p:sp>
        <p:nvSpPr>
          <p:cNvPr id="22" name="Rectangle 13">
            <a:extLst>
              <a:ext uri="{FF2B5EF4-FFF2-40B4-BE49-F238E27FC236}">
                <a16:creationId xmlns:a16="http://schemas.microsoft.com/office/drawing/2014/main" id="{71FC7D98-7B8B-402A-90FC-F027482F21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926" y="0"/>
            <a:ext cx="756607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ounded Rectangle 28">
            <a:extLst>
              <a:ext uri="{FF2B5EF4-FFF2-40B4-BE49-F238E27FC236}">
                <a16:creationId xmlns:a16="http://schemas.microsoft.com/office/drawing/2014/main" id="{AD7356EA-285B-4E5D-8FEC-104659A4F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5903" y="640091"/>
            <a:ext cx="6266120"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4" descr="A screenshot of a social media post&#10;&#10;Description automatically generated">
            <a:extLst>
              <a:ext uri="{FF2B5EF4-FFF2-40B4-BE49-F238E27FC236}">
                <a16:creationId xmlns:a16="http://schemas.microsoft.com/office/drawing/2014/main" id="{AC58E841-8D3C-2048-8E3B-17CE3AC01BD7}"/>
              </a:ext>
            </a:extLst>
          </p:cNvPr>
          <p:cNvPicPr>
            <a:picLocks noChangeAspect="1" noChangeArrowheads="1"/>
          </p:cNvPicPr>
          <p:nvPr/>
        </p:nvPicPr>
        <p:blipFill>
          <a:blip r:embed="rId3" cstate="print"/>
          <a:stretch>
            <a:fillRect/>
          </a:stretch>
        </p:blipFill>
        <p:spPr bwMode="auto">
          <a:xfrm>
            <a:off x="5667160" y="804672"/>
            <a:ext cx="5483606" cy="5248656"/>
          </a:xfrm>
          <a:prstGeom prst="rect">
            <a:avLst/>
          </a:prstGeom>
          <a:noFill/>
          <a:effectLst/>
        </p:spPr>
      </p:pic>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a:xfrm>
            <a:off x="10849470" y="6356350"/>
            <a:ext cx="689322" cy="365125"/>
          </a:xfrm>
          <a:noFill/>
        </p:spPr>
        <p:txBody>
          <a:bodyPr vert="horz" lIns="91440" tIns="45720" rIns="91440" bIns="45720" rtlCol="0" anchor="ctr">
            <a:normAutofit/>
          </a:bodyPr>
          <a:lstStyle/>
          <a:p>
            <a:pPr>
              <a:spcAft>
                <a:spcPts val="600"/>
              </a:spcAft>
            </a:pPr>
            <a:fld id="{07D7C2B2-BAC3-48DB-A1AC-102E5B34AE51}" type="slidenum">
              <a:rPr lang="en-US" altLang="zh-CN" sz="1200">
                <a:solidFill>
                  <a:srgbClr val="595959"/>
                </a:solidFill>
                <a:latin typeface="+mn-lt"/>
                <a:cs typeface="+mn-cs"/>
              </a:rPr>
              <a:pPr>
                <a:spcAft>
                  <a:spcPts val="600"/>
                </a:spcAft>
              </a:pPr>
              <a:t>55</a:t>
            </a:fld>
            <a:endParaRPr lang="en-US" altLang="zh-CN" sz="1200">
              <a:solidFill>
                <a:srgbClr val="595959"/>
              </a:solidFill>
              <a:latin typeface="+mn-lt"/>
              <a:cs typeface="+mn-cs"/>
            </a:endParaRPr>
          </a:p>
        </p:txBody>
      </p:sp>
    </p:spTree>
    <p:extLst>
      <p:ext uri="{BB962C8B-B14F-4D97-AF65-F5344CB8AC3E}">
        <p14:creationId xmlns:p14="http://schemas.microsoft.com/office/powerpoint/2010/main" val="274666092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1999" cy="7126357"/>
          </a:xfrm>
          <a:prstGeom prst="rect">
            <a:avLst/>
          </a:prstGeom>
          <a:solidFill>
            <a:schemeClr val="bg1">
              <a:alpha val="34000"/>
            </a:schemeClr>
          </a:solidFill>
        </p:spPr>
      </p:pic>
      <p:sp>
        <p:nvSpPr>
          <p:cNvPr id="39" name="TextBox 1"/>
          <p:cNvSpPr txBox="1"/>
          <p:nvPr/>
        </p:nvSpPr>
        <p:spPr>
          <a:xfrm>
            <a:off x="3243529" y="2086710"/>
            <a:ext cx="5929189" cy="1015663"/>
          </a:xfrm>
          <a:prstGeom prst="rect">
            <a:avLst/>
          </a:prstGeom>
          <a:noFill/>
        </p:spPr>
        <p:txBody>
          <a:bodyPr wrap="square" rtlCol="0">
            <a:spAutoFit/>
          </a:bodyPr>
          <a:lstStyle/>
          <a:p>
            <a:pPr algn="ctr"/>
            <a:r>
              <a:rPr lang="zh-CN" altLang="en-US" sz="6000" b="1" dirty="0">
                <a:solidFill>
                  <a:schemeClr val="accent1">
                    <a:lumMod val="75000"/>
                  </a:schemeClr>
                </a:solidFill>
                <a:latin typeface="STKaiti" panose="02010600040101010101" pitchFamily="2" charset="-122"/>
                <a:ea typeface="STKaiti" panose="02010600040101010101" pitchFamily="2" charset="-122"/>
              </a:rPr>
              <a:t>有疑问联系老师！</a:t>
            </a:r>
            <a:endParaRPr lang="en-US" sz="6000" b="1" dirty="0">
              <a:solidFill>
                <a:schemeClr val="accent1">
                  <a:lumMod val="75000"/>
                </a:schemeClr>
              </a:solidFill>
              <a:latin typeface="STKaiti" panose="02010600040101010101" pitchFamily="2" charset="-122"/>
              <a:ea typeface="STKaiti" panose="02010600040101010101" pitchFamily="2" charset="-122"/>
            </a:endParaRPr>
          </a:p>
        </p:txBody>
      </p:sp>
      <p:sp>
        <p:nvSpPr>
          <p:cNvPr id="41" name="Oval 128"/>
          <p:cNvSpPr/>
          <p:nvPr/>
        </p:nvSpPr>
        <p:spPr>
          <a:xfrm>
            <a:off x="3275433" y="4159883"/>
            <a:ext cx="723014" cy="72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42" name="TextBox 132"/>
          <p:cNvSpPr txBox="1"/>
          <p:nvPr/>
        </p:nvSpPr>
        <p:spPr>
          <a:xfrm>
            <a:off x="2751793" y="5079716"/>
            <a:ext cx="1760116" cy="646331"/>
          </a:xfrm>
          <a:prstGeom prst="rect">
            <a:avLst/>
          </a:prstGeom>
          <a:noFill/>
        </p:spPr>
        <p:txBody>
          <a:bodyPr wrap="square" rtlCol="0">
            <a:spAutoFit/>
          </a:bodyPr>
          <a:lstStyle/>
          <a:p>
            <a:pPr algn="ctr"/>
            <a:r>
              <a:rPr lang="zh-CN" altLang="en-US" b="1" dirty="0">
                <a:solidFill>
                  <a:schemeClr val="bg1"/>
                </a:solidFill>
                <a:latin typeface="STKaiti" panose="02010600040101010101" pitchFamily="2" charset="-122"/>
                <a:ea typeface="STKaiti" panose="02010600040101010101" pitchFamily="2" charset="-122"/>
                <a:cs typeface="Open Sans" panose="020B0606030504020204" pitchFamily="34" charset="0"/>
              </a:rPr>
              <a:t>电话</a:t>
            </a:r>
            <a:endParaRPr lang="en-US" b="1" dirty="0">
              <a:solidFill>
                <a:schemeClr val="bg1"/>
              </a:solidFill>
              <a:latin typeface="STKaiti" panose="02010600040101010101" pitchFamily="2" charset="-122"/>
              <a:ea typeface="STKaiti" panose="02010600040101010101" pitchFamily="2" charset="-122"/>
              <a:cs typeface="Open Sans" panose="020B0606030504020204" pitchFamily="34" charset="0"/>
            </a:endParaRPr>
          </a:p>
          <a:p>
            <a:pPr algn="ctr"/>
            <a:r>
              <a:rPr lang="en-US" b="1" dirty="0">
                <a:solidFill>
                  <a:schemeClr val="bg1"/>
                </a:solidFill>
                <a:latin typeface="+mn-ea"/>
                <a:cs typeface="Open Sans" panose="020B0606030504020204" pitchFamily="34" charset="0"/>
              </a:rPr>
              <a:t>13516719119</a:t>
            </a:r>
          </a:p>
        </p:txBody>
      </p:sp>
      <p:sp>
        <p:nvSpPr>
          <p:cNvPr id="45" name="Oval 130"/>
          <p:cNvSpPr/>
          <p:nvPr/>
        </p:nvSpPr>
        <p:spPr>
          <a:xfrm>
            <a:off x="5678390" y="4159883"/>
            <a:ext cx="723014" cy="72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47" name="Oval 131"/>
          <p:cNvSpPr/>
          <p:nvPr/>
        </p:nvSpPr>
        <p:spPr>
          <a:xfrm>
            <a:off x="8155768" y="4159883"/>
            <a:ext cx="723014" cy="72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49" name="Freeform 5"/>
          <p:cNvSpPr/>
          <p:nvPr/>
        </p:nvSpPr>
        <p:spPr bwMode="auto">
          <a:xfrm>
            <a:off x="5876975" y="4347354"/>
            <a:ext cx="325843" cy="333601"/>
          </a:xfrm>
          <a:custGeom>
            <a:avLst/>
            <a:gdLst>
              <a:gd name="T0" fmla="*/ 70 w 504"/>
              <a:gd name="T1" fmla="*/ 215 h 516"/>
              <a:gd name="T2" fmla="*/ 81 w 504"/>
              <a:gd name="T3" fmla="*/ 187 h 516"/>
              <a:gd name="T4" fmla="*/ 87 w 504"/>
              <a:gd name="T5" fmla="*/ 165 h 516"/>
              <a:gd name="T6" fmla="*/ 92 w 504"/>
              <a:gd name="T7" fmla="*/ 131 h 516"/>
              <a:gd name="T8" fmla="*/ 107 w 504"/>
              <a:gd name="T9" fmla="*/ 94 h 516"/>
              <a:gd name="T10" fmla="*/ 129 w 504"/>
              <a:gd name="T11" fmla="*/ 60 h 516"/>
              <a:gd name="T12" fmla="*/ 167 w 504"/>
              <a:gd name="T13" fmla="*/ 26 h 516"/>
              <a:gd name="T14" fmla="*/ 210 w 504"/>
              <a:gd name="T15" fmla="*/ 7 h 516"/>
              <a:gd name="T16" fmla="*/ 262 w 504"/>
              <a:gd name="T17" fmla="*/ 0 h 516"/>
              <a:gd name="T18" fmla="*/ 317 w 504"/>
              <a:gd name="T19" fmla="*/ 6 h 516"/>
              <a:gd name="T20" fmla="*/ 368 w 504"/>
              <a:gd name="T21" fmla="*/ 26 h 516"/>
              <a:gd name="T22" fmla="*/ 399 w 504"/>
              <a:gd name="T23" fmla="*/ 51 h 516"/>
              <a:gd name="T24" fmla="*/ 423 w 504"/>
              <a:gd name="T25" fmla="*/ 87 h 516"/>
              <a:gd name="T26" fmla="*/ 436 w 504"/>
              <a:gd name="T27" fmla="*/ 126 h 516"/>
              <a:gd name="T28" fmla="*/ 444 w 504"/>
              <a:gd name="T29" fmla="*/ 168 h 516"/>
              <a:gd name="T30" fmla="*/ 458 w 504"/>
              <a:gd name="T31" fmla="*/ 197 h 516"/>
              <a:gd name="T32" fmla="*/ 459 w 504"/>
              <a:gd name="T33" fmla="*/ 219 h 516"/>
              <a:gd name="T34" fmla="*/ 463 w 504"/>
              <a:gd name="T35" fmla="*/ 246 h 516"/>
              <a:gd name="T36" fmla="*/ 489 w 504"/>
              <a:gd name="T37" fmla="*/ 293 h 516"/>
              <a:gd name="T38" fmla="*/ 501 w 504"/>
              <a:gd name="T39" fmla="*/ 331 h 516"/>
              <a:gd name="T40" fmla="*/ 501 w 504"/>
              <a:gd name="T41" fmla="*/ 372 h 516"/>
              <a:gd name="T42" fmla="*/ 493 w 504"/>
              <a:gd name="T43" fmla="*/ 396 h 516"/>
              <a:gd name="T44" fmla="*/ 482 w 504"/>
              <a:gd name="T45" fmla="*/ 403 h 516"/>
              <a:gd name="T46" fmla="*/ 471 w 504"/>
              <a:gd name="T47" fmla="*/ 397 h 516"/>
              <a:gd name="T48" fmla="*/ 455 w 504"/>
              <a:gd name="T49" fmla="*/ 368 h 516"/>
              <a:gd name="T50" fmla="*/ 444 w 504"/>
              <a:gd name="T51" fmla="*/ 388 h 516"/>
              <a:gd name="T52" fmla="*/ 421 w 504"/>
              <a:gd name="T53" fmla="*/ 427 h 516"/>
              <a:gd name="T54" fmla="*/ 442 w 504"/>
              <a:gd name="T55" fmla="*/ 448 h 516"/>
              <a:gd name="T56" fmla="*/ 460 w 504"/>
              <a:gd name="T57" fmla="*/ 467 h 516"/>
              <a:gd name="T58" fmla="*/ 460 w 504"/>
              <a:gd name="T59" fmla="*/ 481 h 516"/>
              <a:gd name="T60" fmla="*/ 448 w 504"/>
              <a:gd name="T61" fmla="*/ 496 h 516"/>
              <a:gd name="T62" fmla="*/ 419 w 504"/>
              <a:gd name="T63" fmla="*/ 508 h 516"/>
              <a:gd name="T64" fmla="*/ 372 w 504"/>
              <a:gd name="T65" fmla="*/ 513 h 516"/>
              <a:gd name="T66" fmla="*/ 317 w 504"/>
              <a:gd name="T67" fmla="*/ 506 h 516"/>
              <a:gd name="T68" fmla="*/ 276 w 504"/>
              <a:gd name="T69" fmla="*/ 494 h 516"/>
              <a:gd name="T70" fmla="*/ 248 w 504"/>
              <a:gd name="T71" fmla="*/ 495 h 516"/>
              <a:gd name="T72" fmla="*/ 209 w 504"/>
              <a:gd name="T73" fmla="*/ 512 h 516"/>
              <a:gd name="T74" fmla="*/ 172 w 504"/>
              <a:gd name="T75" fmla="*/ 516 h 516"/>
              <a:gd name="T76" fmla="*/ 110 w 504"/>
              <a:gd name="T77" fmla="*/ 512 h 516"/>
              <a:gd name="T78" fmla="*/ 74 w 504"/>
              <a:gd name="T79" fmla="*/ 499 h 516"/>
              <a:gd name="T80" fmla="*/ 63 w 504"/>
              <a:gd name="T81" fmla="*/ 487 h 516"/>
              <a:gd name="T82" fmla="*/ 61 w 504"/>
              <a:gd name="T83" fmla="*/ 471 h 516"/>
              <a:gd name="T84" fmla="*/ 66 w 504"/>
              <a:gd name="T85" fmla="*/ 454 h 516"/>
              <a:gd name="T86" fmla="*/ 80 w 504"/>
              <a:gd name="T87" fmla="*/ 444 h 516"/>
              <a:gd name="T88" fmla="*/ 103 w 504"/>
              <a:gd name="T89" fmla="*/ 439 h 516"/>
              <a:gd name="T90" fmla="*/ 96 w 504"/>
              <a:gd name="T91" fmla="*/ 430 h 516"/>
              <a:gd name="T92" fmla="*/ 69 w 504"/>
              <a:gd name="T93" fmla="*/ 400 h 516"/>
              <a:gd name="T94" fmla="*/ 55 w 504"/>
              <a:gd name="T95" fmla="*/ 368 h 516"/>
              <a:gd name="T96" fmla="*/ 50 w 504"/>
              <a:gd name="T97" fmla="*/ 361 h 516"/>
              <a:gd name="T98" fmla="*/ 42 w 504"/>
              <a:gd name="T99" fmla="*/ 376 h 516"/>
              <a:gd name="T100" fmla="*/ 22 w 504"/>
              <a:gd name="T101" fmla="*/ 395 h 516"/>
              <a:gd name="T102" fmla="*/ 8 w 504"/>
              <a:gd name="T103" fmla="*/ 396 h 516"/>
              <a:gd name="T104" fmla="*/ 1 w 504"/>
              <a:gd name="T105" fmla="*/ 374 h 516"/>
              <a:gd name="T106" fmla="*/ 3 w 504"/>
              <a:gd name="T107" fmla="*/ 332 h 516"/>
              <a:gd name="T108" fmla="*/ 18 w 504"/>
              <a:gd name="T109" fmla="*/ 293 h 516"/>
              <a:gd name="T110" fmla="*/ 46 w 504"/>
              <a:gd name="T111" fmla="*/ 254 h 516"/>
              <a:gd name="T112" fmla="*/ 72 w 504"/>
              <a:gd name="T113" fmla="*/ 232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4" h="516">
                <a:moveTo>
                  <a:pt x="72" y="232"/>
                </a:moveTo>
                <a:lnTo>
                  <a:pt x="71" y="229"/>
                </a:lnTo>
                <a:lnTo>
                  <a:pt x="70" y="225"/>
                </a:lnTo>
                <a:lnTo>
                  <a:pt x="70" y="223"/>
                </a:lnTo>
                <a:lnTo>
                  <a:pt x="70" y="221"/>
                </a:lnTo>
                <a:lnTo>
                  <a:pt x="70" y="217"/>
                </a:lnTo>
                <a:lnTo>
                  <a:pt x="70" y="215"/>
                </a:lnTo>
                <a:lnTo>
                  <a:pt x="71" y="211"/>
                </a:lnTo>
                <a:lnTo>
                  <a:pt x="72" y="207"/>
                </a:lnTo>
                <a:lnTo>
                  <a:pt x="73" y="203"/>
                </a:lnTo>
                <a:lnTo>
                  <a:pt x="74" y="199"/>
                </a:lnTo>
                <a:lnTo>
                  <a:pt x="78" y="195"/>
                </a:lnTo>
                <a:lnTo>
                  <a:pt x="81" y="190"/>
                </a:lnTo>
                <a:lnTo>
                  <a:pt x="81" y="187"/>
                </a:lnTo>
                <a:lnTo>
                  <a:pt x="81" y="184"/>
                </a:lnTo>
                <a:lnTo>
                  <a:pt x="81" y="180"/>
                </a:lnTo>
                <a:lnTo>
                  <a:pt x="83" y="176"/>
                </a:lnTo>
                <a:lnTo>
                  <a:pt x="84" y="171"/>
                </a:lnTo>
                <a:lnTo>
                  <a:pt x="85" y="169"/>
                </a:lnTo>
                <a:lnTo>
                  <a:pt x="86" y="167"/>
                </a:lnTo>
                <a:lnTo>
                  <a:pt x="87" y="165"/>
                </a:lnTo>
                <a:lnTo>
                  <a:pt x="89" y="163"/>
                </a:lnTo>
                <a:lnTo>
                  <a:pt x="89" y="159"/>
                </a:lnTo>
                <a:lnTo>
                  <a:pt x="89" y="156"/>
                </a:lnTo>
                <a:lnTo>
                  <a:pt x="89" y="151"/>
                </a:lnTo>
                <a:lnTo>
                  <a:pt x="90" y="146"/>
                </a:lnTo>
                <a:lnTo>
                  <a:pt x="91" y="140"/>
                </a:lnTo>
                <a:lnTo>
                  <a:pt x="92" y="131"/>
                </a:lnTo>
                <a:lnTo>
                  <a:pt x="94" y="123"/>
                </a:lnTo>
                <a:lnTo>
                  <a:pt x="96" y="119"/>
                </a:lnTo>
                <a:lnTo>
                  <a:pt x="98" y="114"/>
                </a:lnTo>
                <a:lnTo>
                  <a:pt x="99" y="109"/>
                </a:lnTo>
                <a:lnTo>
                  <a:pt x="102" y="104"/>
                </a:lnTo>
                <a:lnTo>
                  <a:pt x="105" y="99"/>
                </a:lnTo>
                <a:lnTo>
                  <a:pt x="107" y="94"/>
                </a:lnTo>
                <a:lnTo>
                  <a:pt x="110" y="89"/>
                </a:lnTo>
                <a:lnTo>
                  <a:pt x="114" y="83"/>
                </a:lnTo>
                <a:lnTo>
                  <a:pt x="115" y="80"/>
                </a:lnTo>
                <a:lnTo>
                  <a:pt x="117" y="77"/>
                </a:lnTo>
                <a:lnTo>
                  <a:pt x="121" y="72"/>
                </a:lnTo>
                <a:lnTo>
                  <a:pt x="125" y="66"/>
                </a:lnTo>
                <a:lnTo>
                  <a:pt x="129" y="60"/>
                </a:lnTo>
                <a:lnTo>
                  <a:pt x="135" y="54"/>
                </a:lnTo>
                <a:lnTo>
                  <a:pt x="140" y="49"/>
                </a:lnTo>
                <a:lnTo>
                  <a:pt x="145" y="44"/>
                </a:lnTo>
                <a:lnTo>
                  <a:pt x="152" y="38"/>
                </a:lnTo>
                <a:lnTo>
                  <a:pt x="156" y="33"/>
                </a:lnTo>
                <a:lnTo>
                  <a:pt x="162" y="29"/>
                </a:lnTo>
                <a:lnTo>
                  <a:pt x="167" y="26"/>
                </a:lnTo>
                <a:lnTo>
                  <a:pt x="172" y="22"/>
                </a:lnTo>
                <a:lnTo>
                  <a:pt x="178" y="19"/>
                </a:lnTo>
                <a:lnTo>
                  <a:pt x="184" y="17"/>
                </a:lnTo>
                <a:lnTo>
                  <a:pt x="191" y="14"/>
                </a:lnTo>
                <a:lnTo>
                  <a:pt x="197" y="12"/>
                </a:lnTo>
                <a:lnTo>
                  <a:pt x="204" y="9"/>
                </a:lnTo>
                <a:lnTo>
                  <a:pt x="210" y="7"/>
                </a:lnTo>
                <a:lnTo>
                  <a:pt x="217" y="5"/>
                </a:lnTo>
                <a:lnTo>
                  <a:pt x="225" y="4"/>
                </a:lnTo>
                <a:lnTo>
                  <a:pt x="232" y="2"/>
                </a:lnTo>
                <a:lnTo>
                  <a:pt x="240" y="2"/>
                </a:lnTo>
                <a:lnTo>
                  <a:pt x="248" y="1"/>
                </a:lnTo>
                <a:lnTo>
                  <a:pt x="255" y="0"/>
                </a:lnTo>
                <a:lnTo>
                  <a:pt x="262" y="0"/>
                </a:lnTo>
                <a:lnTo>
                  <a:pt x="270" y="0"/>
                </a:lnTo>
                <a:lnTo>
                  <a:pt x="279" y="0"/>
                </a:lnTo>
                <a:lnTo>
                  <a:pt x="286" y="1"/>
                </a:lnTo>
                <a:lnTo>
                  <a:pt x="294" y="2"/>
                </a:lnTo>
                <a:lnTo>
                  <a:pt x="301" y="3"/>
                </a:lnTo>
                <a:lnTo>
                  <a:pt x="309" y="4"/>
                </a:lnTo>
                <a:lnTo>
                  <a:pt x="317" y="6"/>
                </a:lnTo>
                <a:lnTo>
                  <a:pt x="324" y="8"/>
                </a:lnTo>
                <a:lnTo>
                  <a:pt x="333" y="10"/>
                </a:lnTo>
                <a:lnTo>
                  <a:pt x="340" y="13"/>
                </a:lnTo>
                <a:lnTo>
                  <a:pt x="347" y="16"/>
                </a:lnTo>
                <a:lnTo>
                  <a:pt x="354" y="19"/>
                </a:lnTo>
                <a:lnTo>
                  <a:pt x="361" y="23"/>
                </a:lnTo>
                <a:lnTo>
                  <a:pt x="368" y="26"/>
                </a:lnTo>
                <a:lnTo>
                  <a:pt x="374" y="30"/>
                </a:lnTo>
                <a:lnTo>
                  <a:pt x="380" y="34"/>
                </a:lnTo>
                <a:lnTo>
                  <a:pt x="382" y="37"/>
                </a:lnTo>
                <a:lnTo>
                  <a:pt x="385" y="39"/>
                </a:lnTo>
                <a:lnTo>
                  <a:pt x="391" y="43"/>
                </a:lnTo>
                <a:lnTo>
                  <a:pt x="395" y="47"/>
                </a:lnTo>
                <a:lnTo>
                  <a:pt x="399" y="51"/>
                </a:lnTo>
                <a:lnTo>
                  <a:pt x="403" y="56"/>
                </a:lnTo>
                <a:lnTo>
                  <a:pt x="407" y="62"/>
                </a:lnTo>
                <a:lnTo>
                  <a:pt x="411" y="66"/>
                </a:lnTo>
                <a:lnTo>
                  <a:pt x="414" y="72"/>
                </a:lnTo>
                <a:lnTo>
                  <a:pt x="416" y="76"/>
                </a:lnTo>
                <a:lnTo>
                  <a:pt x="420" y="81"/>
                </a:lnTo>
                <a:lnTo>
                  <a:pt x="423" y="87"/>
                </a:lnTo>
                <a:lnTo>
                  <a:pt x="427" y="96"/>
                </a:lnTo>
                <a:lnTo>
                  <a:pt x="429" y="101"/>
                </a:lnTo>
                <a:lnTo>
                  <a:pt x="431" y="106"/>
                </a:lnTo>
                <a:lnTo>
                  <a:pt x="432" y="112"/>
                </a:lnTo>
                <a:lnTo>
                  <a:pt x="434" y="117"/>
                </a:lnTo>
                <a:lnTo>
                  <a:pt x="435" y="121"/>
                </a:lnTo>
                <a:lnTo>
                  <a:pt x="436" y="126"/>
                </a:lnTo>
                <a:lnTo>
                  <a:pt x="439" y="134"/>
                </a:lnTo>
                <a:lnTo>
                  <a:pt x="440" y="143"/>
                </a:lnTo>
                <a:lnTo>
                  <a:pt x="441" y="150"/>
                </a:lnTo>
                <a:lnTo>
                  <a:pt x="442" y="156"/>
                </a:lnTo>
                <a:lnTo>
                  <a:pt x="443" y="165"/>
                </a:lnTo>
                <a:lnTo>
                  <a:pt x="443" y="167"/>
                </a:lnTo>
                <a:lnTo>
                  <a:pt x="444" y="168"/>
                </a:lnTo>
                <a:lnTo>
                  <a:pt x="448" y="173"/>
                </a:lnTo>
                <a:lnTo>
                  <a:pt x="450" y="176"/>
                </a:lnTo>
                <a:lnTo>
                  <a:pt x="452" y="179"/>
                </a:lnTo>
                <a:lnTo>
                  <a:pt x="454" y="183"/>
                </a:lnTo>
                <a:lnTo>
                  <a:pt x="455" y="188"/>
                </a:lnTo>
                <a:lnTo>
                  <a:pt x="457" y="192"/>
                </a:lnTo>
                <a:lnTo>
                  <a:pt x="458" y="197"/>
                </a:lnTo>
                <a:lnTo>
                  <a:pt x="459" y="202"/>
                </a:lnTo>
                <a:lnTo>
                  <a:pt x="459" y="204"/>
                </a:lnTo>
                <a:lnTo>
                  <a:pt x="460" y="207"/>
                </a:lnTo>
                <a:lnTo>
                  <a:pt x="460" y="210"/>
                </a:lnTo>
                <a:lnTo>
                  <a:pt x="459" y="213"/>
                </a:lnTo>
                <a:lnTo>
                  <a:pt x="459" y="216"/>
                </a:lnTo>
                <a:lnTo>
                  <a:pt x="459" y="219"/>
                </a:lnTo>
                <a:lnTo>
                  <a:pt x="457" y="225"/>
                </a:lnTo>
                <a:lnTo>
                  <a:pt x="456" y="228"/>
                </a:lnTo>
                <a:lnTo>
                  <a:pt x="455" y="231"/>
                </a:lnTo>
                <a:lnTo>
                  <a:pt x="455" y="232"/>
                </a:lnTo>
                <a:lnTo>
                  <a:pt x="455" y="233"/>
                </a:lnTo>
                <a:lnTo>
                  <a:pt x="457" y="236"/>
                </a:lnTo>
                <a:lnTo>
                  <a:pt x="463" y="246"/>
                </a:lnTo>
                <a:lnTo>
                  <a:pt x="468" y="253"/>
                </a:lnTo>
                <a:lnTo>
                  <a:pt x="471" y="258"/>
                </a:lnTo>
                <a:lnTo>
                  <a:pt x="475" y="265"/>
                </a:lnTo>
                <a:lnTo>
                  <a:pt x="478" y="271"/>
                </a:lnTo>
                <a:lnTo>
                  <a:pt x="482" y="277"/>
                </a:lnTo>
                <a:lnTo>
                  <a:pt x="485" y="285"/>
                </a:lnTo>
                <a:lnTo>
                  <a:pt x="489" y="293"/>
                </a:lnTo>
                <a:lnTo>
                  <a:pt x="491" y="298"/>
                </a:lnTo>
                <a:lnTo>
                  <a:pt x="493" y="303"/>
                </a:lnTo>
                <a:lnTo>
                  <a:pt x="495" y="309"/>
                </a:lnTo>
                <a:lnTo>
                  <a:pt x="496" y="313"/>
                </a:lnTo>
                <a:lnTo>
                  <a:pt x="498" y="318"/>
                </a:lnTo>
                <a:lnTo>
                  <a:pt x="499" y="323"/>
                </a:lnTo>
                <a:lnTo>
                  <a:pt x="501" y="331"/>
                </a:lnTo>
                <a:lnTo>
                  <a:pt x="503" y="341"/>
                </a:lnTo>
                <a:lnTo>
                  <a:pt x="504" y="349"/>
                </a:lnTo>
                <a:lnTo>
                  <a:pt x="504" y="354"/>
                </a:lnTo>
                <a:lnTo>
                  <a:pt x="504" y="357"/>
                </a:lnTo>
                <a:lnTo>
                  <a:pt x="504" y="361"/>
                </a:lnTo>
                <a:lnTo>
                  <a:pt x="503" y="365"/>
                </a:lnTo>
                <a:lnTo>
                  <a:pt x="501" y="372"/>
                </a:lnTo>
                <a:lnTo>
                  <a:pt x="500" y="378"/>
                </a:lnTo>
                <a:lnTo>
                  <a:pt x="498" y="385"/>
                </a:lnTo>
                <a:lnTo>
                  <a:pt x="498" y="387"/>
                </a:lnTo>
                <a:lnTo>
                  <a:pt x="496" y="390"/>
                </a:lnTo>
                <a:lnTo>
                  <a:pt x="495" y="392"/>
                </a:lnTo>
                <a:lnTo>
                  <a:pt x="494" y="394"/>
                </a:lnTo>
                <a:lnTo>
                  <a:pt x="493" y="396"/>
                </a:lnTo>
                <a:lnTo>
                  <a:pt x="491" y="398"/>
                </a:lnTo>
                <a:lnTo>
                  <a:pt x="490" y="399"/>
                </a:lnTo>
                <a:lnTo>
                  <a:pt x="488" y="401"/>
                </a:lnTo>
                <a:lnTo>
                  <a:pt x="486" y="401"/>
                </a:lnTo>
                <a:lnTo>
                  <a:pt x="485" y="402"/>
                </a:lnTo>
                <a:lnTo>
                  <a:pt x="483" y="403"/>
                </a:lnTo>
                <a:lnTo>
                  <a:pt x="482" y="403"/>
                </a:lnTo>
                <a:lnTo>
                  <a:pt x="481" y="403"/>
                </a:lnTo>
                <a:lnTo>
                  <a:pt x="480" y="402"/>
                </a:lnTo>
                <a:lnTo>
                  <a:pt x="477" y="401"/>
                </a:lnTo>
                <a:lnTo>
                  <a:pt x="476" y="400"/>
                </a:lnTo>
                <a:lnTo>
                  <a:pt x="475" y="399"/>
                </a:lnTo>
                <a:lnTo>
                  <a:pt x="473" y="398"/>
                </a:lnTo>
                <a:lnTo>
                  <a:pt x="471" y="397"/>
                </a:lnTo>
                <a:lnTo>
                  <a:pt x="469" y="394"/>
                </a:lnTo>
                <a:lnTo>
                  <a:pt x="467" y="391"/>
                </a:lnTo>
                <a:lnTo>
                  <a:pt x="465" y="387"/>
                </a:lnTo>
                <a:lnTo>
                  <a:pt x="462" y="384"/>
                </a:lnTo>
                <a:lnTo>
                  <a:pt x="461" y="380"/>
                </a:lnTo>
                <a:lnTo>
                  <a:pt x="458" y="374"/>
                </a:lnTo>
                <a:lnTo>
                  <a:pt x="455" y="368"/>
                </a:lnTo>
                <a:lnTo>
                  <a:pt x="454" y="368"/>
                </a:lnTo>
                <a:lnTo>
                  <a:pt x="454" y="368"/>
                </a:lnTo>
                <a:lnTo>
                  <a:pt x="452" y="369"/>
                </a:lnTo>
                <a:lnTo>
                  <a:pt x="452" y="370"/>
                </a:lnTo>
                <a:lnTo>
                  <a:pt x="450" y="372"/>
                </a:lnTo>
                <a:lnTo>
                  <a:pt x="448" y="378"/>
                </a:lnTo>
                <a:lnTo>
                  <a:pt x="444" y="388"/>
                </a:lnTo>
                <a:lnTo>
                  <a:pt x="440" y="398"/>
                </a:lnTo>
                <a:lnTo>
                  <a:pt x="437" y="403"/>
                </a:lnTo>
                <a:lnTo>
                  <a:pt x="433" y="409"/>
                </a:lnTo>
                <a:lnTo>
                  <a:pt x="429" y="415"/>
                </a:lnTo>
                <a:lnTo>
                  <a:pt x="425" y="421"/>
                </a:lnTo>
                <a:lnTo>
                  <a:pt x="423" y="424"/>
                </a:lnTo>
                <a:lnTo>
                  <a:pt x="421" y="427"/>
                </a:lnTo>
                <a:lnTo>
                  <a:pt x="414" y="434"/>
                </a:lnTo>
                <a:lnTo>
                  <a:pt x="414" y="434"/>
                </a:lnTo>
                <a:lnTo>
                  <a:pt x="415" y="435"/>
                </a:lnTo>
                <a:lnTo>
                  <a:pt x="419" y="437"/>
                </a:lnTo>
                <a:lnTo>
                  <a:pt x="431" y="442"/>
                </a:lnTo>
                <a:lnTo>
                  <a:pt x="437" y="446"/>
                </a:lnTo>
                <a:lnTo>
                  <a:pt x="442" y="448"/>
                </a:lnTo>
                <a:lnTo>
                  <a:pt x="448" y="452"/>
                </a:lnTo>
                <a:lnTo>
                  <a:pt x="452" y="456"/>
                </a:lnTo>
                <a:lnTo>
                  <a:pt x="455" y="459"/>
                </a:lnTo>
                <a:lnTo>
                  <a:pt x="456" y="461"/>
                </a:lnTo>
                <a:lnTo>
                  <a:pt x="458" y="463"/>
                </a:lnTo>
                <a:lnTo>
                  <a:pt x="459" y="465"/>
                </a:lnTo>
                <a:lnTo>
                  <a:pt x="460" y="467"/>
                </a:lnTo>
                <a:lnTo>
                  <a:pt x="461" y="470"/>
                </a:lnTo>
                <a:lnTo>
                  <a:pt x="461" y="472"/>
                </a:lnTo>
                <a:lnTo>
                  <a:pt x="462" y="475"/>
                </a:lnTo>
                <a:lnTo>
                  <a:pt x="461" y="476"/>
                </a:lnTo>
                <a:lnTo>
                  <a:pt x="461" y="478"/>
                </a:lnTo>
                <a:lnTo>
                  <a:pt x="461" y="480"/>
                </a:lnTo>
                <a:lnTo>
                  <a:pt x="460" y="481"/>
                </a:lnTo>
                <a:lnTo>
                  <a:pt x="460" y="484"/>
                </a:lnTo>
                <a:lnTo>
                  <a:pt x="459" y="485"/>
                </a:lnTo>
                <a:lnTo>
                  <a:pt x="457" y="488"/>
                </a:lnTo>
                <a:lnTo>
                  <a:pt x="455" y="491"/>
                </a:lnTo>
                <a:lnTo>
                  <a:pt x="453" y="492"/>
                </a:lnTo>
                <a:lnTo>
                  <a:pt x="452" y="494"/>
                </a:lnTo>
                <a:lnTo>
                  <a:pt x="448" y="496"/>
                </a:lnTo>
                <a:lnTo>
                  <a:pt x="443" y="498"/>
                </a:lnTo>
                <a:lnTo>
                  <a:pt x="439" y="500"/>
                </a:lnTo>
                <a:lnTo>
                  <a:pt x="435" y="502"/>
                </a:lnTo>
                <a:lnTo>
                  <a:pt x="430" y="504"/>
                </a:lnTo>
                <a:lnTo>
                  <a:pt x="427" y="505"/>
                </a:lnTo>
                <a:lnTo>
                  <a:pt x="425" y="506"/>
                </a:lnTo>
                <a:lnTo>
                  <a:pt x="419" y="508"/>
                </a:lnTo>
                <a:lnTo>
                  <a:pt x="413" y="509"/>
                </a:lnTo>
                <a:lnTo>
                  <a:pt x="407" y="511"/>
                </a:lnTo>
                <a:lnTo>
                  <a:pt x="400" y="512"/>
                </a:lnTo>
                <a:lnTo>
                  <a:pt x="394" y="512"/>
                </a:lnTo>
                <a:lnTo>
                  <a:pt x="386" y="513"/>
                </a:lnTo>
                <a:lnTo>
                  <a:pt x="379" y="513"/>
                </a:lnTo>
                <a:lnTo>
                  <a:pt x="372" y="513"/>
                </a:lnTo>
                <a:lnTo>
                  <a:pt x="365" y="513"/>
                </a:lnTo>
                <a:lnTo>
                  <a:pt x="356" y="512"/>
                </a:lnTo>
                <a:lnTo>
                  <a:pt x="349" y="512"/>
                </a:lnTo>
                <a:lnTo>
                  <a:pt x="342" y="511"/>
                </a:lnTo>
                <a:lnTo>
                  <a:pt x="334" y="510"/>
                </a:lnTo>
                <a:lnTo>
                  <a:pt x="325" y="509"/>
                </a:lnTo>
                <a:lnTo>
                  <a:pt x="317" y="506"/>
                </a:lnTo>
                <a:lnTo>
                  <a:pt x="310" y="504"/>
                </a:lnTo>
                <a:lnTo>
                  <a:pt x="301" y="502"/>
                </a:lnTo>
                <a:lnTo>
                  <a:pt x="294" y="500"/>
                </a:lnTo>
                <a:lnTo>
                  <a:pt x="286" y="497"/>
                </a:lnTo>
                <a:lnTo>
                  <a:pt x="282" y="496"/>
                </a:lnTo>
                <a:lnTo>
                  <a:pt x="279" y="495"/>
                </a:lnTo>
                <a:lnTo>
                  <a:pt x="276" y="494"/>
                </a:lnTo>
                <a:lnTo>
                  <a:pt x="273" y="493"/>
                </a:lnTo>
                <a:lnTo>
                  <a:pt x="270" y="493"/>
                </a:lnTo>
                <a:lnTo>
                  <a:pt x="267" y="493"/>
                </a:lnTo>
                <a:lnTo>
                  <a:pt x="260" y="493"/>
                </a:lnTo>
                <a:lnTo>
                  <a:pt x="256" y="492"/>
                </a:lnTo>
                <a:lnTo>
                  <a:pt x="251" y="492"/>
                </a:lnTo>
                <a:lnTo>
                  <a:pt x="248" y="495"/>
                </a:lnTo>
                <a:lnTo>
                  <a:pt x="243" y="497"/>
                </a:lnTo>
                <a:lnTo>
                  <a:pt x="238" y="500"/>
                </a:lnTo>
                <a:lnTo>
                  <a:pt x="232" y="503"/>
                </a:lnTo>
                <a:lnTo>
                  <a:pt x="228" y="505"/>
                </a:lnTo>
                <a:lnTo>
                  <a:pt x="224" y="508"/>
                </a:lnTo>
                <a:lnTo>
                  <a:pt x="214" y="511"/>
                </a:lnTo>
                <a:lnTo>
                  <a:pt x="209" y="512"/>
                </a:lnTo>
                <a:lnTo>
                  <a:pt x="205" y="514"/>
                </a:lnTo>
                <a:lnTo>
                  <a:pt x="198" y="515"/>
                </a:lnTo>
                <a:lnTo>
                  <a:pt x="193" y="515"/>
                </a:lnTo>
                <a:lnTo>
                  <a:pt x="188" y="516"/>
                </a:lnTo>
                <a:lnTo>
                  <a:pt x="183" y="516"/>
                </a:lnTo>
                <a:lnTo>
                  <a:pt x="178" y="516"/>
                </a:lnTo>
                <a:lnTo>
                  <a:pt x="172" y="516"/>
                </a:lnTo>
                <a:lnTo>
                  <a:pt x="167" y="516"/>
                </a:lnTo>
                <a:lnTo>
                  <a:pt x="154" y="516"/>
                </a:lnTo>
                <a:lnTo>
                  <a:pt x="141" y="516"/>
                </a:lnTo>
                <a:lnTo>
                  <a:pt x="128" y="515"/>
                </a:lnTo>
                <a:lnTo>
                  <a:pt x="122" y="514"/>
                </a:lnTo>
                <a:lnTo>
                  <a:pt x="116" y="513"/>
                </a:lnTo>
                <a:lnTo>
                  <a:pt x="110" y="512"/>
                </a:lnTo>
                <a:lnTo>
                  <a:pt x="103" y="511"/>
                </a:lnTo>
                <a:lnTo>
                  <a:pt x="98" y="509"/>
                </a:lnTo>
                <a:lnTo>
                  <a:pt x="92" y="508"/>
                </a:lnTo>
                <a:lnTo>
                  <a:pt x="87" y="505"/>
                </a:lnTo>
                <a:lnTo>
                  <a:pt x="83" y="503"/>
                </a:lnTo>
                <a:lnTo>
                  <a:pt x="78" y="501"/>
                </a:lnTo>
                <a:lnTo>
                  <a:pt x="74" y="499"/>
                </a:lnTo>
                <a:lnTo>
                  <a:pt x="70" y="496"/>
                </a:lnTo>
                <a:lnTo>
                  <a:pt x="69" y="495"/>
                </a:lnTo>
                <a:lnTo>
                  <a:pt x="67" y="493"/>
                </a:lnTo>
                <a:lnTo>
                  <a:pt x="66" y="492"/>
                </a:lnTo>
                <a:lnTo>
                  <a:pt x="64" y="490"/>
                </a:lnTo>
                <a:lnTo>
                  <a:pt x="63" y="489"/>
                </a:lnTo>
                <a:lnTo>
                  <a:pt x="63" y="487"/>
                </a:lnTo>
                <a:lnTo>
                  <a:pt x="61" y="484"/>
                </a:lnTo>
                <a:lnTo>
                  <a:pt x="61" y="481"/>
                </a:lnTo>
                <a:lnTo>
                  <a:pt x="60" y="479"/>
                </a:lnTo>
                <a:lnTo>
                  <a:pt x="60" y="477"/>
                </a:lnTo>
                <a:lnTo>
                  <a:pt x="61" y="475"/>
                </a:lnTo>
                <a:lnTo>
                  <a:pt x="61" y="473"/>
                </a:lnTo>
                <a:lnTo>
                  <a:pt x="61" y="471"/>
                </a:lnTo>
                <a:lnTo>
                  <a:pt x="61" y="470"/>
                </a:lnTo>
                <a:lnTo>
                  <a:pt x="61" y="467"/>
                </a:lnTo>
                <a:lnTo>
                  <a:pt x="62" y="465"/>
                </a:lnTo>
                <a:lnTo>
                  <a:pt x="63" y="462"/>
                </a:lnTo>
                <a:lnTo>
                  <a:pt x="63" y="460"/>
                </a:lnTo>
                <a:lnTo>
                  <a:pt x="65" y="456"/>
                </a:lnTo>
                <a:lnTo>
                  <a:pt x="66" y="454"/>
                </a:lnTo>
                <a:lnTo>
                  <a:pt x="67" y="453"/>
                </a:lnTo>
                <a:lnTo>
                  <a:pt x="69" y="450"/>
                </a:lnTo>
                <a:lnTo>
                  <a:pt x="71" y="449"/>
                </a:lnTo>
                <a:lnTo>
                  <a:pt x="73" y="448"/>
                </a:lnTo>
                <a:lnTo>
                  <a:pt x="74" y="446"/>
                </a:lnTo>
                <a:lnTo>
                  <a:pt x="78" y="446"/>
                </a:lnTo>
                <a:lnTo>
                  <a:pt x="80" y="444"/>
                </a:lnTo>
                <a:lnTo>
                  <a:pt x="83" y="443"/>
                </a:lnTo>
                <a:lnTo>
                  <a:pt x="86" y="442"/>
                </a:lnTo>
                <a:lnTo>
                  <a:pt x="89" y="441"/>
                </a:lnTo>
                <a:lnTo>
                  <a:pt x="92" y="440"/>
                </a:lnTo>
                <a:lnTo>
                  <a:pt x="95" y="440"/>
                </a:lnTo>
                <a:lnTo>
                  <a:pt x="99" y="439"/>
                </a:lnTo>
                <a:lnTo>
                  <a:pt x="103" y="439"/>
                </a:lnTo>
                <a:lnTo>
                  <a:pt x="105" y="439"/>
                </a:lnTo>
                <a:lnTo>
                  <a:pt x="105" y="439"/>
                </a:lnTo>
                <a:lnTo>
                  <a:pt x="106" y="438"/>
                </a:lnTo>
                <a:lnTo>
                  <a:pt x="106" y="438"/>
                </a:lnTo>
                <a:lnTo>
                  <a:pt x="105" y="437"/>
                </a:lnTo>
                <a:lnTo>
                  <a:pt x="102" y="436"/>
                </a:lnTo>
                <a:lnTo>
                  <a:pt x="96" y="430"/>
                </a:lnTo>
                <a:lnTo>
                  <a:pt x="93" y="427"/>
                </a:lnTo>
                <a:lnTo>
                  <a:pt x="89" y="423"/>
                </a:lnTo>
                <a:lnTo>
                  <a:pt x="84" y="419"/>
                </a:lnTo>
                <a:lnTo>
                  <a:pt x="80" y="414"/>
                </a:lnTo>
                <a:lnTo>
                  <a:pt x="74" y="407"/>
                </a:lnTo>
                <a:lnTo>
                  <a:pt x="72" y="403"/>
                </a:lnTo>
                <a:lnTo>
                  <a:pt x="69" y="400"/>
                </a:lnTo>
                <a:lnTo>
                  <a:pt x="67" y="396"/>
                </a:lnTo>
                <a:lnTo>
                  <a:pt x="65" y="392"/>
                </a:lnTo>
                <a:lnTo>
                  <a:pt x="62" y="388"/>
                </a:lnTo>
                <a:lnTo>
                  <a:pt x="60" y="382"/>
                </a:lnTo>
                <a:lnTo>
                  <a:pt x="58" y="378"/>
                </a:lnTo>
                <a:lnTo>
                  <a:pt x="56" y="372"/>
                </a:lnTo>
                <a:lnTo>
                  <a:pt x="55" y="368"/>
                </a:lnTo>
                <a:lnTo>
                  <a:pt x="53" y="361"/>
                </a:lnTo>
                <a:lnTo>
                  <a:pt x="53" y="361"/>
                </a:lnTo>
                <a:lnTo>
                  <a:pt x="53" y="361"/>
                </a:lnTo>
                <a:lnTo>
                  <a:pt x="52" y="361"/>
                </a:lnTo>
                <a:lnTo>
                  <a:pt x="52" y="361"/>
                </a:lnTo>
                <a:lnTo>
                  <a:pt x="51" y="361"/>
                </a:lnTo>
                <a:lnTo>
                  <a:pt x="50" y="361"/>
                </a:lnTo>
                <a:lnTo>
                  <a:pt x="50" y="362"/>
                </a:lnTo>
                <a:lnTo>
                  <a:pt x="50" y="364"/>
                </a:lnTo>
                <a:lnTo>
                  <a:pt x="49" y="365"/>
                </a:lnTo>
                <a:lnTo>
                  <a:pt x="48" y="367"/>
                </a:lnTo>
                <a:lnTo>
                  <a:pt x="45" y="371"/>
                </a:lnTo>
                <a:lnTo>
                  <a:pt x="44" y="374"/>
                </a:lnTo>
                <a:lnTo>
                  <a:pt x="42" y="376"/>
                </a:lnTo>
                <a:lnTo>
                  <a:pt x="39" y="379"/>
                </a:lnTo>
                <a:lnTo>
                  <a:pt x="37" y="382"/>
                </a:lnTo>
                <a:lnTo>
                  <a:pt x="34" y="386"/>
                </a:lnTo>
                <a:lnTo>
                  <a:pt x="31" y="389"/>
                </a:lnTo>
                <a:lnTo>
                  <a:pt x="28" y="391"/>
                </a:lnTo>
                <a:lnTo>
                  <a:pt x="25" y="393"/>
                </a:lnTo>
                <a:lnTo>
                  <a:pt x="22" y="395"/>
                </a:lnTo>
                <a:lnTo>
                  <a:pt x="18" y="397"/>
                </a:lnTo>
                <a:lnTo>
                  <a:pt x="14" y="398"/>
                </a:lnTo>
                <a:lnTo>
                  <a:pt x="10" y="398"/>
                </a:lnTo>
                <a:lnTo>
                  <a:pt x="10" y="398"/>
                </a:lnTo>
                <a:lnTo>
                  <a:pt x="9" y="398"/>
                </a:lnTo>
                <a:lnTo>
                  <a:pt x="8" y="398"/>
                </a:lnTo>
                <a:lnTo>
                  <a:pt x="8" y="396"/>
                </a:lnTo>
                <a:lnTo>
                  <a:pt x="7" y="395"/>
                </a:lnTo>
                <a:lnTo>
                  <a:pt x="5" y="392"/>
                </a:lnTo>
                <a:lnTo>
                  <a:pt x="4" y="390"/>
                </a:lnTo>
                <a:lnTo>
                  <a:pt x="3" y="387"/>
                </a:lnTo>
                <a:lnTo>
                  <a:pt x="3" y="384"/>
                </a:lnTo>
                <a:lnTo>
                  <a:pt x="2" y="381"/>
                </a:lnTo>
                <a:lnTo>
                  <a:pt x="1" y="374"/>
                </a:lnTo>
                <a:lnTo>
                  <a:pt x="0" y="370"/>
                </a:lnTo>
                <a:lnTo>
                  <a:pt x="0" y="367"/>
                </a:lnTo>
                <a:lnTo>
                  <a:pt x="0" y="357"/>
                </a:lnTo>
                <a:lnTo>
                  <a:pt x="1" y="348"/>
                </a:lnTo>
                <a:lnTo>
                  <a:pt x="2" y="343"/>
                </a:lnTo>
                <a:lnTo>
                  <a:pt x="3" y="338"/>
                </a:lnTo>
                <a:lnTo>
                  <a:pt x="3" y="332"/>
                </a:lnTo>
                <a:lnTo>
                  <a:pt x="5" y="327"/>
                </a:lnTo>
                <a:lnTo>
                  <a:pt x="6" y="322"/>
                </a:lnTo>
                <a:lnTo>
                  <a:pt x="8" y="316"/>
                </a:lnTo>
                <a:lnTo>
                  <a:pt x="10" y="311"/>
                </a:lnTo>
                <a:lnTo>
                  <a:pt x="12" y="304"/>
                </a:lnTo>
                <a:lnTo>
                  <a:pt x="15" y="299"/>
                </a:lnTo>
                <a:lnTo>
                  <a:pt x="18" y="293"/>
                </a:lnTo>
                <a:lnTo>
                  <a:pt x="22" y="287"/>
                </a:lnTo>
                <a:lnTo>
                  <a:pt x="26" y="281"/>
                </a:lnTo>
                <a:lnTo>
                  <a:pt x="30" y="275"/>
                </a:lnTo>
                <a:lnTo>
                  <a:pt x="34" y="269"/>
                </a:lnTo>
                <a:lnTo>
                  <a:pt x="37" y="265"/>
                </a:lnTo>
                <a:lnTo>
                  <a:pt x="42" y="260"/>
                </a:lnTo>
                <a:lnTo>
                  <a:pt x="46" y="254"/>
                </a:lnTo>
                <a:lnTo>
                  <a:pt x="49" y="252"/>
                </a:lnTo>
                <a:lnTo>
                  <a:pt x="52" y="250"/>
                </a:lnTo>
                <a:lnTo>
                  <a:pt x="56" y="246"/>
                </a:lnTo>
                <a:lnTo>
                  <a:pt x="59" y="243"/>
                </a:lnTo>
                <a:lnTo>
                  <a:pt x="66" y="238"/>
                </a:lnTo>
                <a:lnTo>
                  <a:pt x="70" y="233"/>
                </a:lnTo>
                <a:lnTo>
                  <a:pt x="72" y="23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mn-ea"/>
            </a:endParaRPr>
          </a:p>
        </p:txBody>
      </p:sp>
      <p:grpSp>
        <p:nvGrpSpPr>
          <p:cNvPr id="63" name="组合 62"/>
          <p:cNvGrpSpPr/>
          <p:nvPr/>
        </p:nvGrpSpPr>
        <p:grpSpPr>
          <a:xfrm>
            <a:off x="3416894" y="4291008"/>
            <a:ext cx="340239" cy="484392"/>
            <a:chOff x="6826325" y="4065109"/>
            <a:chExt cx="226610" cy="328831"/>
          </a:xfrm>
        </p:grpSpPr>
        <p:sp>
          <p:nvSpPr>
            <p:cNvPr id="64" name="Freeform 1091"/>
            <p:cNvSpPr/>
            <p:nvPr/>
          </p:nvSpPr>
          <p:spPr bwMode="auto">
            <a:xfrm>
              <a:off x="6826325" y="4167330"/>
              <a:ext cx="224147" cy="226610"/>
            </a:xfrm>
            <a:custGeom>
              <a:avLst/>
              <a:gdLst>
                <a:gd name="T0" fmla="*/ 37 w 77"/>
                <a:gd name="T1" fmla="*/ 41 h 78"/>
                <a:gd name="T2" fmla="*/ 51 w 77"/>
                <a:gd name="T3" fmla="*/ 48 h 78"/>
                <a:gd name="T4" fmla="*/ 55 w 77"/>
                <a:gd name="T5" fmla="*/ 44 h 78"/>
                <a:gd name="T6" fmla="*/ 63 w 77"/>
                <a:gd name="T7" fmla="*/ 41 h 78"/>
                <a:gd name="T8" fmla="*/ 77 w 77"/>
                <a:gd name="T9" fmla="*/ 55 h 78"/>
                <a:gd name="T10" fmla="*/ 70 w 77"/>
                <a:gd name="T11" fmla="*/ 68 h 78"/>
                <a:gd name="T12" fmla="*/ 52 w 77"/>
                <a:gd name="T13" fmla="*/ 71 h 78"/>
                <a:gd name="T14" fmla="*/ 27 w 77"/>
                <a:gd name="T15" fmla="*/ 51 h 78"/>
                <a:gd name="T16" fmla="*/ 25 w 77"/>
                <a:gd name="T17" fmla="*/ 50 h 78"/>
                <a:gd name="T18" fmla="*/ 7 w 77"/>
                <a:gd name="T19" fmla="*/ 24 h 78"/>
                <a:gd name="T20" fmla="*/ 10 w 77"/>
                <a:gd name="T21" fmla="*/ 6 h 78"/>
                <a:gd name="T22" fmla="*/ 22 w 77"/>
                <a:gd name="T23" fmla="*/ 0 h 78"/>
                <a:gd name="T24" fmla="*/ 36 w 77"/>
                <a:gd name="T25" fmla="*/ 14 h 78"/>
                <a:gd name="T26" fmla="*/ 33 w 77"/>
                <a:gd name="T27" fmla="*/ 21 h 78"/>
                <a:gd name="T28" fmla="*/ 29 w 77"/>
                <a:gd name="T29" fmla="*/ 26 h 78"/>
                <a:gd name="T30" fmla="*/ 36 w 77"/>
                <a:gd name="T31" fmla="*/ 39 h 78"/>
                <a:gd name="T32" fmla="*/ 37 w 77"/>
                <a:gd name="T33" fmla="*/ 4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7" h="78">
                  <a:moveTo>
                    <a:pt x="37" y="41"/>
                  </a:moveTo>
                  <a:cubicBezTo>
                    <a:pt x="47" y="51"/>
                    <a:pt x="51" y="48"/>
                    <a:pt x="51" y="48"/>
                  </a:cubicBezTo>
                  <a:cubicBezTo>
                    <a:pt x="51" y="48"/>
                    <a:pt x="51" y="48"/>
                    <a:pt x="55" y="44"/>
                  </a:cubicBezTo>
                  <a:cubicBezTo>
                    <a:pt x="60" y="39"/>
                    <a:pt x="63" y="41"/>
                    <a:pt x="63" y="41"/>
                  </a:cubicBezTo>
                  <a:cubicBezTo>
                    <a:pt x="77" y="55"/>
                    <a:pt x="77" y="55"/>
                    <a:pt x="77" y="55"/>
                  </a:cubicBezTo>
                  <a:cubicBezTo>
                    <a:pt x="70" y="68"/>
                    <a:pt x="70" y="68"/>
                    <a:pt x="70" y="68"/>
                  </a:cubicBezTo>
                  <a:cubicBezTo>
                    <a:pt x="70" y="68"/>
                    <a:pt x="65" y="78"/>
                    <a:pt x="52" y="71"/>
                  </a:cubicBezTo>
                  <a:cubicBezTo>
                    <a:pt x="39" y="63"/>
                    <a:pt x="37" y="62"/>
                    <a:pt x="27" y="51"/>
                  </a:cubicBezTo>
                  <a:cubicBezTo>
                    <a:pt x="25" y="50"/>
                    <a:pt x="25" y="50"/>
                    <a:pt x="25" y="50"/>
                  </a:cubicBezTo>
                  <a:cubicBezTo>
                    <a:pt x="15" y="39"/>
                    <a:pt x="14" y="37"/>
                    <a:pt x="7" y="24"/>
                  </a:cubicBezTo>
                  <a:cubicBezTo>
                    <a:pt x="0" y="11"/>
                    <a:pt x="10" y="6"/>
                    <a:pt x="10" y="6"/>
                  </a:cubicBezTo>
                  <a:cubicBezTo>
                    <a:pt x="22" y="0"/>
                    <a:pt x="22" y="0"/>
                    <a:pt x="22" y="0"/>
                  </a:cubicBezTo>
                  <a:cubicBezTo>
                    <a:pt x="36" y="14"/>
                    <a:pt x="36" y="14"/>
                    <a:pt x="36" y="14"/>
                  </a:cubicBezTo>
                  <a:cubicBezTo>
                    <a:pt x="36" y="14"/>
                    <a:pt x="38" y="16"/>
                    <a:pt x="33" y="21"/>
                  </a:cubicBezTo>
                  <a:cubicBezTo>
                    <a:pt x="29" y="26"/>
                    <a:pt x="29" y="26"/>
                    <a:pt x="29" y="26"/>
                  </a:cubicBezTo>
                  <a:cubicBezTo>
                    <a:pt x="29" y="26"/>
                    <a:pt x="26" y="29"/>
                    <a:pt x="36" y="39"/>
                  </a:cubicBezTo>
                  <a:lnTo>
                    <a:pt x="37" y="4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mn-ea"/>
              </a:endParaRPr>
            </a:p>
          </p:txBody>
        </p:sp>
        <p:sp>
          <p:nvSpPr>
            <p:cNvPr id="65" name="Freeform 1092"/>
            <p:cNvSpPr/>
            <p:nvPr/>
          </p:nvSpPr>
          <p:spPr bwMode="auto">
            <a:xfrm>
              <a:off x="6892830" y="4065109"/>
              <a:ext cx="160105" cy="151484"/>
            </a:xfrm>
            <a:custGeom>
              <a:avLst/>
              <a:gdLst>
                <a:gd name="T0" fmla="*/ 55 w 55"/>
                <a:gd name="T1" fmla="*/ 52 h 52"/>
                <a:gd name="T2" fmla="*/ 46 w 55"/>
                <a:gd name="T3" fmla="*/ 52 h 52"/>
                <a:gd name="T4" fmla="*/ 0 w 55"/>
                <a:gd name="T5" fmla="*/ 10 h 52"/>
                <a:gd name="T6" fmla="*/ 0 w 55"/>
                <a:gd name="T7" fmla="*/ 1 h 52"/>
                <a:gd name="T8" fmla="*/ 55 w 55"/>
                <a:gd name="T9" fmla="*/ 52 h 52"/>
              </a:gdLst>
              <a:ahLst/>
              <a:cxnLst>
                <a:cxn ang="0">
                  <a:pos x="T0" y="T1"/>
                </a:cxn>
                <a:cxn ang="0">
                  <a:pos x="T2" y="T3"/>
                </a:cxn>
                <a:cxn ang="0">
                  <a:pos x="T4" y="T5"/>
                </a:cxn>
                <a:cxn ang="0">
                  <a:pos x="T6" y="T7"/>
                </a:cxn>
                <a:cxn ang="0">
                  <a:pos x="T8" y="T9"/>
                </a:cxn>
              </a:cxnLst>
              <a:rect l="0" t="0" r="r" b="b"/>
              <a:pathLst>
                <a:path w="55" h="52">
                  <a:moveTo>
                    <a:pt x="55" y="52"/>
                  </a:moveTo>
                  <a:cubicBezTo>
                    <a:pt x="46" y="52"/>
                    <a:pt x="46" y="52"/>
                    <a:pt x="46" y="52"/>
                  </a:cubicBezTo>
                  <a:cubicBezTo>
                    <a:pt x="45" y="28"/>
                    <a:pt x="25" y="9"/>
                    <a:pt x="0" y="10"/>
                  </a:cubicBezTo>
                  <a:cubicBezTo>
                    <a:pt x="0" y="1"/>
                    <a:pt x="0" y="1"/>
                    <a:pt x="0" y="1"/>
                  </a:cubicBezTo>
                  <a:cubicBezTo>
                    <a:pt x="29" y="0"/>
                    <a:pt x="53" y="23"/>
                    <a:pt x="55" y="5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mn-ea"/>
              </a:endParaRPr>
            </a:p>
          </p:txBody>
        </p:sp>
        <p:sp>
          <p:nvSpPr>
            <p:cNvPr id="66" name="Freeform 1093"/>
            <p:cNvSpPr/>
            <p:nvPr/>
          </p:nvSpPr>
          <p:spPr bwMode="auto">
            <a:xfrm>
              <a:off x="6892830" y="4120531"/>
              <a:ext cx="104684" cy="99758"/>
            </a:xfrm>
            <a:custGeom>
              <a:avLst/>
              <a:gdLst>
                <a:gd name="T0" fmla="*/ 36 w 36"/>
                <a:gd name="T1" fmla="*/ 34 h 34"/>
                <a:gd name="T2" fmla="*/ 36 w 36"/>
                <a:gd name="T3" fmla="*/ 34 h 34"/>
                <a:gd name="T4" fmla="*/ 29 w 36"/>
                <a:gd name="T5" fmla="*/ 34 h 34"/>
                <a:gd name="T6" fmla="*/ 29 w 36"/>
                <a:gd name="T7" fmla="*/ 34 h 34"/>
                <a:gd name="T8" fmla="*/ 1 w 36"/>
                <a:gd name="T9" fmla="*/ 8 h 34"/>
                <a:gd name="T10" fmla="*/ 0 w 36"/>
                <a:gd name="T11" fmla="*/ 8 h 34"/>
                <a:gd name="T12" fmla="*/ 0 w 36"/>
                <a:gd name="T13" fmla="*/ 1 h 34"/>
                <a:gd name="T14" fmla="*/ 1 w 36"/>
                <a:gd name="T15" fmla="*/ 1 h 34"/>
                <a:gd name="T16" fmla="*/ 36 w 36"/>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34">
                  <a:moveTo>
                    <a:pt x="36" y="34"/>
                  </a:moveTo>
                  <a:cubicBezTo>
                    <a:pt x="36" y="34"/>
                    <a:pt x="36" y="34"/>
                    <a:pt x="36" y="34"/>
                  </a:cubicBezTo>
                  <a:cubicBezTo>
                    <a:pt x="29" y="34"/>
                    <a:pt x="29" y="34"/>
                    <a:pt x="29" y="34"/>
                  </a:cubicBezTo>
                  <a:cubicBezTo>
                    <a:pt x="29" y="34"/>
                    <a:pt x="29" y="34"/>
                    <a:pt x="29" y="34"/>
                  </a:cubicBezTo>
                  <a:cubicBezTo>
                    <a:pt x="28" y="19"/>
                    <a:pt x="16" y="7"/>
                    <a:pt x="1" y="8"/>
                  </a:cubicBezTo>
                  <a:cubicBezTo>
                    <a:pt x="1" y="8"/>
                    <a:pt x="0" y="8"/>
                    <a:pt x="0" y="8"/>
                  </a:cubicBezTo>
                  <a:cubicBezTo>
                    <a:pt x="0" y="1"/>
                    <a:pt x="0" y="1"/>
                    <a:pt x="0" y="1"/>
                  </a:cubicBezTo>
                  <a:cubicBezTo>
                    <a:pt x="0" y="1"/>
                    <a:pt x="0" y="1"/>
                    <a:pt x="1" y="1"/>
                  </a:cubicBezTo>
                  <a:cubicBezTo>
                    <a:pt x="20" y="0"/>
                    <a:pt x="35" y="15"/>
                    <a:pt x="36" y="3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mn-ea"/>
              </a:endParaRPr>
            </a:p>
          </p:txBody>
        </p:sp>
      </p:grpSp>
      <p:sp>
        <p:nvSpPr>
          <p:cNvPr id="71" name="Oval 131"/>
          <p:cNvSpPr/>
          <p:nvPr/>
        </p:nvSpPr>
        <p:spPr>
          <a:xfrm>
            <a:off x="8300845" y="4365207"/>
            <a:ext cx="432860" cy="282667"/>
          </a:xfrm>
          <a:custGeom>
            <a:avLst/>
            <a:gdLst>
              <a:gd name="connsiteX0" fmla="*/ 218748 w 607427"/>
              <a:gd name="connsiteY0" fmla="*/ 211767 h 379713"/>
              <a:gd name="connsiteX1" fmla="*/ 303678 w 607427"/>
              <a:gd name="connsiteY1" fmla="*/ 286283 h 379713"/>
              <a:gd name="connsiteX2" fmla="*/ 388608 w 607427"/>
              <a:gd name="connsiteY2" fmla="*/ 211767 h 379713"/>
              <a:gd name="connsiteX3" fmla="*/ 580118 w 607427"/>
              <a:gd name="connsiteY3" fmla="*/ 379713 h 379713"/>
              <a:gd name="connsiteX4" fmla="*/ 27238 w 607427"/>
              <a:gd name="connsiteY4" fmla="*/ 379713 h 379713"/>
              <a:gd name="connsiteX5" fmla="*/ 607427 w 607427"/>
              <a:gd name="connsiteY5" fmla="*/ 19970 h 379713"/>
              <a:gd name="connsiteX6" fmla="*/ 607427 w 607427"/>
              <a:gd name="connsiteY6" fmla="*/ 359531 h 379713"/>
              <a:gd name="connsiteX7" fmla="*/ 413725 w 607427"/>
              <a:gd name="connsiteY7" fmla="*/ 189751 h 379713"/>
              <a:gd name="connsiteX8" fmla="*/ 0 w 607427"/>
              <a:gd name="connsiteY8" fmla="*/ 19970 h 379713"/>
              <a:gd name="connsiteX9" fmla="*/ 193561 w 607427"/>
              <a:gd name="connsiteY9" fmla="*/ 189751 h 379713"/>
              <a:gd name="connsiteX10" fmla="*/ 0 w 607427"/>
              <a:gd name="connsiteY10" fmla="*/ 359531 h 379713"/>
              <a:gd name="connsiteX11" fmla="*/ 27379 w 607427"/>
              <a:gd name="connsiteY11" fmla="*/ 0 h 379713"/>
              <a:gd name="connsiteX12" fmla="*/ 579906 w 607427"/>
              <a:gd name="connsiteY12" fmla="*/ 0 h 379713"/>
              <a:gd name="connsiteX13" fmla="*/ 303694 w 607427"/>
              <a:gd name="connsiteY13" fmla="*/ 242251 h 379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7427" h="379713">
                <a:moveTo>
                  <a:pt x="218748" y="211767"/>
                </a:moveTo>
                <a:lnTo>
                  <a:pt x="303678" y="286283"/>
                </a:lnTo>
                <a:lnTo>
                  <a:pt x="388608" y="211767"/>
                </a:lnTo>
                <a:lnTo>
                  <a:pt x="580118" y="379713"/>
                </a:lnTo>
                <a:lnTo>
                  <a:pt x="27238" y="379713"/>
                </a:lnTo>
                <a:close/>
                <a:moveTo>
                  <a:pt x="607427" y="19970"/>
                </a:moveTo>
                <a:lnTo>
                  <a:pt x="607427" y="359531"/>
                </a:lnTo>
                <a:lnTo>
                  <a:pt x="413725" y="189751"/>
                </a:lnTo>
                <a:close/>
                <a:moveTo>
                  <a:pt x="0" y="19970"/>
                </a:moveTo>
                <a:lnTo>
                  <a:pt x="193561" y="189751"/>
                </a:lnTo>
                <a:lnTo>
                  <a:pt x="0" y="359531"/>
                </a:lnTo>
                <a:close/>
                <a:moveTo>
                  <a:pt x="27379" y="0"/>
                </a:moveTo>
                <a:lnTo>
                  <a:pt x="579906" y="0"/>
                </a:lnTo>
                <a:lnTo>
                  <a:pt x="303694" y="24225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bg1"/>
              </a:solidFill>
              <a:latin typeface="+mn-ea"/>
            </a:endParaRPr>
          </a:p>
        </p:txBody>
      </p:sp>
      <p:sp>
        <p:nvSpPr>
          <p:cNvPr id="74" name="TextBox 132"/>
          <p:cNvSpPr txBox="1"/>
          <p:nvPr/>
        </p:nvSpPr>
        <p:spPr>
          <a:xfrm>
            <a:off x="6980040" y="5059837"/>
            <a:ext cx="3071191" cy="646331"/>
          </a:xfrm>
          <a:prstGeom prst="rect">
            <a:avLst/>
          </a:prstGeom>
          <a:noFill/>
        </p:spPr>
        <p:txBody>
          <a:bodyPr wrap="square" rtlCol="0">
            <a:spAutoFit/>
          </a:bodyPr>
          <a:lstStyle/>
          <a:p>
            <a:pPr algn="ctr"/>
            <a:r>
              <a:rPr lang="zh-CN" altLang="en-US" b="1" dirty="0">
                <a:solidFill>
                  <a:schemeClr val="bg1"/>
                </a:solidFill>
                <a:latin typeface="STKaiti" panose="02010600040101010101" pitchFamily="2" charset="-122"/>
                <a:ea typeface="STKaiti" panose="02010600040101010101" pitchFamily="2" charset="-122"/>
                <a:cs typeface="Open Sans" panose="020B0606030504020204" pitchFamily="34" charset="0"/>
              </a:rPr>
              <a:t>电邮</a:t>
            </a:r>
            <a:endParaRPr lang="en-US" b="1" dirty="0">
              <a:solidFill>
                <a:schemeClr val="bg1"/>
              </a:solidFill>
              <a:latin typeface="STKaiti" panose="02010600040101010101" pitchFamily="2" charset="-122"/>
              <a:ea typeface="STKaiti" panose="02010600040101010101" pitchFamily="2" charset="-122"/>
              <a:cs typeface="Open Sans" panose="020B0606030504020204" pitchFamily="34" charset="0"/>
            </a:endParaRPr>
          </a:p>
          <a:p>
            <a:pPr algn="ctr"/>
            <a:r>
              <a:rPr lang="en-US" b="1" dirty="0" err="1">
                <a:solidFill>
                  <a:schemeClr val="bg1"/>
                </a:solidFill>
                <a:latin typeface="+mn-ea"/>
                <a:cs typeface="Open Sans" panose="020B0606030504020204" pitchFamily="34" charset="0"/>
              </a:rPr>
              <a:t>hwt@hdu.edu.cn</a:t>
            </a:r>
            <a:endParaRPr lang="en-US" b="1" dirty="0">
              <a:solidFill>
                <a:schemeClr val="bg1"/>
              </a:solidFill>
              <a:latin typeface="+mn-ea"/>
              <a:cs typeface="Open Sans" panose="020B0606030504020204" pitchFamily="34" charset="0"/>
            </a:endParaRPr>
          </a:p>
        </p:txBody>
      </p:sp>
      <p:sp>
        <p:nvSpPr>
          <p:cNvPr id="21" name="TextBox 132">
            <a:extLst>
              <a:ext uri="{FF2B5EF4-FFF2-40B4-BE49-F238E27FC236}">
                <a16:creationId xmlns:a16="http://schemas.microsoft.com/office/drawing/2014/main" id="{1510378A-DBC1-6D4F-B82E-AD45416079DB}"/>
              </a:ext>
            </a:extLst>
          </p:cNvPr>
          <p:cNvSpPr txBox="1"/>
          <p:nvPr/>
        </p:nvSpPr>
        <p:spPr>
          <a:xfrm>
            <a:off x="4915791" y="5033623"/>
            <a:ext cx="2004163" cy="646331"/>
          </a:xfrm>
          <a:prstGeom prst="rect">
            <a:avLst/>
          </a:prstGeom>
          <a:noFill/>
        </p:spPr>
        <p:txBody>
          <a:bodyPr wrap="square" rtlCol="0">
            <a:spAutoFit/>
          </a:bodyPr>
          <a:lstStyle/>
          <a:p>
            <a:pPr algn="ctr"/>
            <a:r>
              <a:rPr lang="en-US" altLang="zh-CN" b="1" dirty="0">
                <a:solidFill>
                  <a:schemeClr val="bg1"/>
                </a:solidFill>
                <a:latin typeface="STKaiti" panose="02010600040101010101" pitchFamily="2" charset="-122"/>
                <a:ea typeface="STKaiti" panose="02010600040101010101" pitchFamily="2" charset="-122"/>
                <a:cs typeface="Open Sans" panose="020B0606030504020204" pitchFamily="34" charset="0"/>
              </a:rPr>
              <a:t>QQ</a:t>
            </a:r>
          </a:p>
          <a:p>
            <a:pPr algn="ctr"/>
            <a:r>
              <a:rPr lang="en-US" b="1" dirty="0">
                <a:solidFill>
                  <a:schemeClr val="bg1"/>
                </a:solidFill>
                <a:latin typeface="STKaiti" panose="02010600040101010101" pitchFamily="2" charset="-122"/>
                <a:ea typeface="STKaiti" panose="02010600040101010101" pitchFamily="2" charset="-122"/>
                <a:cs typeface="Open Sans" panose="020B0606030504020204" pitchFamily="34" charset="0"/>
              </a:rPr>
              <a:t>375213863</a:t>
            </a:r>
          </a:p>
        </p:txBody>
      </p:sp>
    </p:spTree>
    <p:extLst>
      <p:ext uri="{BB962C8B-B14F-4D97-AF65-F5344CB8AC3E}">
        <p14:creationId xmlns:p14="http://schemas.microsoft.com/office/powerpoint/2010/main" val="3097137129"/>
      </p:ext>
    </p:extLst>
  </p:cSld>
  <p:clrMapOvr>
    <a:masterClrMapping/>
  </p:clrMapOvr>
  <mc:AlternateContent xmlns:mc="http://schemas.openxmlformats.org/markup-compatibility/2006" xmlns:p14="http://schemas.microsoft.com/office/powerpoint/2010/main">
    <mc:Choice Requires="p14">
      <p:transition spd="slow" p14:dur="2000" advTm="5956"/>
    </mc:Choice>
    <mc:Fallback xmlns="">
      <p:transition spd="slow" advTm="595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0">
            <a:extLst>
              <a:ext uri="{FF2B5EF4-FFF2-40B4-BE49-F238E27FC236}">
                <a16:creationId xmlns:a16="http://schemas.microsoft.com/office/drawing/2014/main" id="{4271635B-B6B6-4103-9FF2-7D6C0CAFDA6A}"/>
              </a:ext>
            </a:extLst>
          </p:cNvPr>
          <p:cNvSpPr>
            <a:spLocks noChangeArrowheads="1"/>
          </p:cNvSpPr>
          <p:nvPr/>
        </p:nvSpPr>
        <p:spPr bwMode="auto">
          <a:xfrm>
            <a:off x="645859" y="640081"/>
            <a:ext cx="3494341" cy="3793488"/>
          </a:xfrm>
          <a:prstGeom prst="rect">
            <a:avLst/>
          </a:prstGeom>
          <a:noFill/>
        </p:spPr>
        <p:txBody>
          <a:bodyPr vert="horz" lIns="91440" tIns="45720" rIns="91440" bIns="45720" rtlCol="0" anchor="b">
            <a:normAutofit/>
          </a:bodyPr>
          <a:lstStyle/>
          <a:p>
            <a:pPr>
              <a:lnSpc>
                <a:spcPct val="90000"/>
              </a:lnSpc>
              <a:spcBef>
                <a:spcPct val="0"/>
              </a:spcBef>
              <a:spcAft>
                <a:spcPts val="600"/>
              </a:spcAft>
              <a:defRPr/>
            </a:pPr>
            <a:r>
              <a:rPr lang="zh-CN" altLang="en-US" sz="4600" dirty="0">
                <a:latin typeface="Microsoft YaHei" panose="020B0503020204020204" pitchFamily="34" charset="-122"/>
                <a:ea typeface="Microsoft YaHei" panose="020B0503020204020204" pitchFamily="34" charset="-122"/>
                <a:cs typeface="+mj-cs"/>
              </a:rPr>
              <a:t>服务架构图</a:t>
            </a:r>
          </a:p>
        </p:txBody>
      </p:sp>
      <p:sp>
        <p:nvSpPr>
          <p:cNvPr id="12" name="Rectangle 11">
            <a:extLst>
              <a:ext uri="{FF2B5EF4-FFF2-40B4-BE49-F238E27FC236}">
                <a16:creationId xmlns:a16="http://schemas.microsoft.com/office/drawing/2014/main" id="{71FC7D98-7B8B-402A-90FC-F027482F21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926" y="0"/>
            <a:ext cx="756607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28">
            <a:extLst>
              <a:ext uri="{FF2B5EF4-FFF2-40B4-BE49-F238E27FC236}">
                <a16:creationId xmlns:a16="http://schemas.microsoft.com/office/drawing/2014/main" id="{AD7356EA-285B-4E5D-8FEC-104659A4F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5903" y="640091"/>
            <a:ext cx="6266120"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
            <a:extLst>
              <a:ext uri="{FF2B5EF4-FFF2-40B4-BE49-F238E27FC236}">
                <a16:creationId xmlns:a16="http://schemas.microsoft.com/office/drawing/2014/main" id="{F500ECDE-D103-854A-A7CF-CCF8BE56E193}"/>
              </a:ext>
            </a:extLst>
          </p:cNvPr>
          <p:cNvPicPr>
            <a:picLocks noChangeAspect="1" noChangeArrowheads="1"/>
          </p:cNvPicPr>
          <p:nvPr/>
        </p:nvPicPr>
        <p:blipFill rotWithShape="1">
          <a:blip r:embed="rId2" cstate="print"/>
          <a:srcRect r="575" b="-5"/>
          <a:stretch/>
        </p:blipFill>
        <p:spPr bwMode="auto">
          <a:xfrm>
            <a:off x="5441735" y="804672"/>
            <a:ext cx="5934456" cy="5248656"/>
          </a:xfrm>
          <a:prstGeom prst="rect">
            <a:avLst/>
          </a:prstGeom>
          <a:noFill/>
          <a:effectLst/>
        </p:spPr>
      </p:pic>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a:xfrm>
            <a:off x="10849470" y="6356350"/>
            <a:ext cx="689322" cy="365125"/>
          </a:xfrm>
          <a:noFill/>
        </p:spPr>
        <p:txBody>
          <a:bodyPr vert="horz" lIns="91440" tIns="45720" rIns="91440" bIns="45720" rtlCol="0" anchor="ctr">
            <a:normAutofit/>
          </a:bodyPr>
          <a:lstStyle/>
          <a:p>
            <a:pPr>
              <a:spcAft>
                <a:spcPts val="600"/>
              </a:spcAft>
              <a:defRPr/>
            </a:pPr>
            <a:fld id="{07D7C2B2-BAC3-48DB-A1AC-102E5B34AE51}" type="slidenum">
              <a:rPr lang="en-US" altLang="zh-CN" sz="1200" b="0">
                <a:solidFill>
                  <a:srgbClr val="595959"/>
                </a:solidFill>
                <a:latin typeface="Calibri" panose="020F0502020204030204"/>
                <a:cs typeface="+mn-cs"/>
              </a:rPr>
              <a:pPr>
                <a:spcAft>
                  <a:spcPts val="600"/>
                </a:spcAft>
                <a:defRPr/>
              </a:pPr>
              <a:t>6</a:t>
            </a:fld>
            <a:endParaRPr lang="en-US" altLang="zh-CN" sz="1200" b="0">
              <a:solidFill>
                <a:srgbClr val="595959"/>
              </a:solidFill>
              <a:latin typeface="Calibri" panose="020F0502020204030204"/>
              <a:cs typeface="+mn-cs"/>
            </a:endParaRPr>
          </a:p>
        </p:txBody>
      </p:sp>
    </p:spTree>
    <p:extLst>
      <p:ext uri="{BB962C8B-B14F-4D97-AF65-F5344CB8AC3E}">
        <p14:creationId xmlns:p14="http://schemas.microsoft.com/office/powerpoint/2010/main" val="11403821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7</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zh-CN" altLang="en-US" sz="4400" dirty="0">
                <a:solidFill>
                  <a:schemeClr val="bg1"/>
                </a:solidFill>
                <a:latin typeface="Microsoft YaHei" panose="020B0503020204020204" pitchFamily="34" charset="-122"/>
                <a:ea typeface="Microsoft YaHei" panose="020B0503020204020204" pitchFamily="34" charset="-122"/>
                <a:cs typeface="+mj-cs"/>
              </a:rPr>
              <a:t>语言排名</a:t>
            </a:r>
          </a:p>
        </p:txBody>
      </p:sp>
      <p:sp>
        <p:nvSpPr>
          <p:cNvPr id="6" name="Rectangle 3">
            <a:extLst>
              <a:ext uri="{FF2B5EF4-FFF2-40B4-BE49-F238E27FC236}">
                <a16:creationId xmlns:a16="http://schemas.microsoft.com/office/drawing/2014/main" id="{2B73D8E0-0956-2C45-BCEA-C1008FA9AAC1}"/>
              </a:ext>
            </a:extLst>
          </p:cNvPr>
          <p:cNvSpPr txBox="1">
            <a:spLocks noChangeArrowheads="1"/>
          </p:cNvSpPr>
          <p:nvPr/>
        </p:nvSpPr>
        <p:spPr>
          <a:xfrm>
            <a:off x="1850078" y="980660"/>
            <a:ext cx="8229600"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a:solidFill>
                  <a:srgbClr val="0000FF"/>
                </a:solidFill>
                <a:latin typeface="微软雅黑" charset="0"/>
                <a:ea typeface="微软雅黑" charset="0"/>
              </a:rPr>
              <a:t>语言排名</a:t>
            </a:r>
            <a:r>
              <a:rPr lang="zh-CN" altLang="en-US">
                <a:latin typeface="微软雅黑" charset="0"/>
                <a:ea typeface="微软雅黑" charset="0"/>
              </a:rPr>
              <a:t>：数据为</a:t>
            </a:r>
            <a:r>
              <a:rPr lang="en-US" altLang="zh-CN">
                <a:latin typeface="微软雅黑" charset="0"/>
                <a:ea typeface="微软雅黑" charset="0"/>
              </a:rPr>
              <a:t>2020</a:t>
            </a:r>
            <a:r>
              <a:rPr lang="zh-CN" altLang="en-US">
                <a:latin typeface="微软雅黑" charset="0"/>
                <a:ea typeface="微软雅黑" charset="0"/>
              </a:rPr>
              <a:t>年</a:t>
            </a:r>
            <a:r>
              <a:rPr lang="en-US" altLang="zh-CN">
                <a:latin typeface="微软雅黑" charset="0"/>
                <a:ea typeface="微软雅黑" charset="0"/>
              </a:rPr>
              <a:t>1</a:t>
            </a:r>
            <a:r>
              <a:rPr lang="zh-CN" altLang="en-US">
                <a:latin typeface="微软雅黑" charset="0"/>
                <a:ea typeface="微软雅黑" charset="0"/>
              </a:rPr>
              <a:t>月 来源：</a:t>
            </a:r>
            <a:r>
              <a:rPr lang="en-US" altLang="zh-CN">
                <a:latin typeface="微软雅黑" charset="0"/>
                <a:ea typeface="微软雅黑" charset="0"/>
              </a:rPr>
              <a:t>Tiobe</a:t>
            </a:r>
            <a:r>
              <a:rPr lang="zh-CN" altLang="en-US">
                <a:latin typeface="微软雅黑" charset="0"/>
                <a:ea typeface="微软雅黑" charset="0"/>
              </a:rPr>
              <a:t>网站 </a:t>
            </a:r>
            <a:endParaRPr lang="zh-CN" altLang="en-US" dirty="0">
              <a:latin typeface="微软雅黑" charset="0"/>
              <a:ea typeface="微软雅黑" charset="0"/>
            </a:endParaRPr>
          </a:p>
        </p:txBody>
      </p:sp>
      <p:pic>
        <p:nvPicPr>
          <p:cNvPr id="10" name="Picture 4" descr="tiobejan20.jpg">
            <a:extLst>
              <a:ext uri="{FF2B5EF4-FFF2-40B4-BE49-F238E27FC236}">
                <a16:creationId xmlns:a16="http://schemas.microsoft.com/office/drawing/2014/main" id="{D101C49E-1F31-DC4A-8736-5E2E2C6D42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4478" y="1628750"/>
            <a:ext cx="5465085" cy="4740797"/>
          </a:xfrm>
          <a:prstGeom prst="rect">
            <a:avLst/>
          </a:prstGeom>
          <a:noFill/>
          <a:extLst>
            <a:ext uri="{909E8E84-426E-40DD-AFC4-6F175D3DCCD1}">
              <a14:hiddenFill xmlns:a14="http://schemas.microsoft.com/office/drawing/2010/main">
                <a:solidFill>
                  <a:srgbClr val="FFFFFF"/>
                </a:solidFill>
              </a14:hiddenFill>
            </a:ext>
          </a:extLst>
        </p:spPr>
      </p:pic>
      <p:sp>
        <p:nvSpPr>
          <p:cNvPr id="11" name="Frame 10">
            <a:extLst>
              <a:ext uri="{FF2B5EF4-FFF2-40B4-BE49-F238E27FC236}">
                <a16:creationId xmlns:a16="http://schemas.microsoft.com/office/drawing/2014/main" id="{8A7BF89C-30B8-7041-9D4B-9A7E6A607795}"/>
              </a:ext>
            </a:extLst>
          </p:cNvPr>
          <p:cNvSpPr/>
          <p:nvPr/>
        </p:nvSpPr>
        <p:spPr>
          <a:xfrm>
            <a:off x="3066657" y="3356990"/>
            <a:ext cx="2876562" cy="288040"/>
          </a:xfrm>
          <a:prstGeom prst="fram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48841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8</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zh-CN" altLang="en-US" sz="4400" dirty="0">
                <a:solidFill>
                  <a:schemeClr val="bg1"/>
                </a:solidFill>
                <a:latin typeface="Microsoft YaHei" panose="020B0503020204020204" pitchFamily="34" charset="-122"/>
                <a:ea typeface="Microsoft YaHei" panose="020B0503020204020204" pitchFamily="34" charset="-122"/>
                <a:cs typeface="+mj-cs"/>
              </a:rPr>
              <a:t>语言排名</a:t>
            </a:r>
          </a:p>
        </p:txBody>
      </p:sp>
      <p:sp>
        <p:nvSpPr>
          <p:cNvPr id="6" name="Rectangle 3">
            <a:extLst>
              <a:ext uri="{FF2B5EF4-FFF2-40B4-BE49-F238E27FC236}">
                <a16:creationId xmlns:a16="http://schemas.microsoft.com/office/drawing/2014/main" id="{2B73D8E0-0956-2C45-BCEA-C1008FA9AAC1}"/>
              </a:ext>
            </a:extLst>
          </p:cNvPr>
          <p:cNvSpPr txBox="1">
            <a:spLocks noChangeArrowheads="1"/>
          </p:cNvSpPr>
          <p:nvPr/>
        </p:nvSpPr>
        <p:spPr>
          <a:xfrm>
            <a:off x="1850078" y="980660"/>
            <a:ext cx="8229600" cy="4525963"/>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dirty="0">
                <a:solidFill>
                  <a:srgbClr val="0000FF"/>
                </a:solidFill>
                <a:latin typeface="微软雅黑" charset="0"/>
                <a:ea typeface="微软雅黑" charset="0"/>
              </a:rPr>
              <a:t>语言排名</a:t>
            </a:r>
            <a:r>
              <a:rPr lang="zh-CN" altLang="en-US" dirty="0">
                <a:latin typeface="微软雅黑" charset="0"/>
                <a:ea typeface="微软雅黑" charset="0"/>
              </a:rPr>
              <a:t>：</a:t>
            </a:r>
            <a:r>
              <a:rPr lang="en-US" altLang="zh-CN" dirty="0" err="1">
                <a:latin typeface="微软雅黑" charset="0"/>
                <a:ea typeface="微软雅黑" charset="0"/>
              </a:rPr>
              <a:t>RedMonk</a:t>
            </a:r>
            <a:r>
              <a:rPr lang="en-US" altLang="zh-CN" dirty="0">
                <a:latin typeface="微软雅黑" charset="0"/>
                <a:ea typeface="微软雅黑" charset="0"/>
              </a:rPr>
              <a:t> 2020 </a:t>
            </a:r>
            <a:r>
              <a:rPr lang="zh-CN" altLang="en-US" dirty="0">
                <a:latin typeface="微软雅黑" charset="0"/>
                <a:ea typeface="微软雅黑" charset="0"/>
              </a:rPr>
              <a:t>年 </a:t>
            </a:r>
            <a:r>
              <a:rPr lang="en-US" altLang="zh-CN" dirty="0">
                <a:latin typeface="微软雅黑" charset="0"/>
                <a:ea typeface="微软雅黑" charset="0"/>
              </a:rPr>
              <a:t>Q1 </a:t>
            </a:r>
            <a:r>
              <a:rPr lang="zh-CN" altLang="en-US" dirty="0">
                <a:latin typeface="微软雅黑" charset="0"/>
                <a:ea typeface="微软雅黑" charset="0"/>
              </a:rPr>
              <a:t>编程语言排行</a:t>
            </a:r>
          </a:p>
        </p:txBody>
      </p:sp>
      <p:pic>
        <p:nvPicPr>
          <p:cNvPr id="2" name="Picture 1">
            <a:extLst>
              <a:ext uri="{FF2B5EF4-FFF2-40B4-BE49-F238E27FC236}">
                <a16:creationId xmlns:a16="http://schemas.microsoft.com/office/drawing/2014/main" id="{DE626060-CA37-F44F-8741-9F1547055926}"/>
              </a:ext>
            </a:extLst>
          </p:cNvPr>
          <p:cNvPicPr>
            <a:picLocks noChangeAspect="1"/>
          </p:cNvPicPr>
          <p:nvPr/>
        </p:nvPicPr>
        <p:blipFill>
          <a:blip r:embed="rId2"/>
          <a:stretch>
            <a:fillRect/>
          </a:stretch>
        </p:blipFill>
        <p:spPr>
          <a:xfrm>
            <a:off x="4454680" y="1329136"/>
            <a:ext cx="4336979" cy="5516832"/>
          </a:xfrm>
          <a:prstGeom prst="rect">
            <a:avLst/>
          </a:prstGeom>
        </p:spPr>
      </p:pic>
      <p:sp>
        <p:nvSpPr>
          <p:cNvPr id="11" name="Frame 10">
            <a:extLst>
              <a:ext uri="{FF2B5EF4-FFF2-40B4-BE49-F238E27FC236}">
                <a16:creationId xmlns:a16="http://schemas.microsoft.com/office/drawing/2014/main" id="{8A7BF89C-30B8-7041-9D4B-9A7E6A607795}"/>
              </a:ext>
            </a:extLst>
          </p:cNvPr>
          <p:cNvSpPr/>
          <p:nvPr/>
        </p:nvSpPr>
        <p:spPr>
          <a:xfrm>
            <a:off x="4454680" y="3081304"/>
            <a:ext cx="4336979" cy="324673"/>
          </a:xfrm>
          <a:prstGeom prst="fram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77013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C221C79-3161-4786-BC69-8A79D7778879}"/>
              </a:ext>
            </a:extLst>
          </p:cNvPr>
          <p:cNvSpPr>
            <a:spLocks noGrp="1"/>
          </p:cNvSpPr>
          <p:nvPr>
            <p:ph type="sldNum" sz="quarter" idx="4"/>
          </p:nvPr>
        </p:nvSpPr>
        <p:spPr/>
        <p:txBody>
          <a:bodyPr/>
          <a:lstStyle/>
          <a:p>
            <a:fld id="{07D7C2B2-BAC3-48DB-A1AC-102E5B34AE51}" type="slidenum">
              <a:rPr lang="zh-CN" altLang="en-US" smtClean="0"/>
              <a:pPr/>
              <a:t>9</a:t>
            </a:fld>
            <a:endParaRPr lang="zh-CN" altLang="en-US" dirty="0"/>
          </a:p>
        </p:txBody>
      </p:sp>
      <p:sp>
        <p:nvSpPr>
          <p:cNvPr id="9" name="Rectangle 10">
            <a:extLst>
              <a:ext uri="{FF2B5EF4-FFF2-40B4-BE49-F238E27FC236}">
                <a16:creationId xmlns:a16="http://schemas.microsoft.com/office/drawing/2014/main" id="{EAA7DF0E-91B5-4A37-B9DB-69564B297DF3}"/>
              </a:ext>
            </a:extLst>
          </p:cNvPr>
          <p:cNvSpPr>
            <a:spLocks noChangeArrowheads="1"/>
          </p:cNvSpPr>
          <p:nvPr/>
        </p:nvSpPr>
        <p:spPr bwMode="auto">
          <a:xfrm>
            <a:off x="4113933" y="105569"/>
            <a:ext cx="7228322" cy="481013"/>
          </a:xfrm>
          <a:prstGeom prst="rect">
            <a:avLst/>
          </a:prstGeom>
          <a:noFill/>
          <a:ln w="9525">
            <a:noFill/>
            <a:miter lim="800000"/>
            <a:headEnd/>
            <a:tailEnd/>
          </a:ln>
          <a:effectLst/>
        </p:spPr>
        <p:txBody>
          <a:bodyPr lIns="92075" tIns="46038" rIns="92075" bIns="46038" anchor="ctr"/>
          <a:lstStyle/>
          <a:p>
            <a:pPr>
              <a:defRPr/>
            </a:pPr>
            <a:r>
              <a:rPr lang="en-US" altLang="zh-CN" sz="4400" dirty="0">
                <a:solidFill>
                  <a:schemeClr val="bg1"/>
                </a:solidFill>
                <a:latin typeface="Microsoft YaHei" panose="020B0503020204020204" pitchFamily="34" charset="-122"/>
                <a:ea typeface="Microsoft YaHei" panose="020B0503020204020204" pitchFamily="34" charset="-122"/>
                <a:cs typeface="+mj-cs"/>
              </a:rPr>
              <a:t>PHP</a:t>
            </a:r>
            <a:r>
              <a:rPr lang="zh-CN" altLang="en-US" sz="4400" dirty="0">
                <a:solidFill>
                  <a:schemeClr val="bg1"/>
                </a:solidFill>
                <a:latin typeface="Microsoft YaHei" panose="020B0503020204020204" pitchFamily="34" charset="-122"/>
                <a:ea typeface="Microsoft YaHei" panose="020B0503020204020204" pitchFamily="34" charset="-122"/>
                <a:cs typeface="+mj-cs"/>
              </a:rPr>
              <a:t>特点</a:t>
            </a:r>
          </a:p>
        </p:txBody>
      </p:sp>
      <p:sp>
        <p:nvSpPr>
          <p:cNvPr id="12" name="Rectangle 3">
            <a:extLst>
              <a:ext uri="{FF2B5EF4-FFF2-40B4-BE49-F238E27FC236}">
                <a16:creationId xmlns:a16="http://schemas.microsoft.com/office/drawing/2014/main" id="{468FA46A-B567-0641-9821-07E6B7992699}"/>
              </a:ext>
            </a:extLst>
          </p:cNvPr>
          <p:cNvSpPr txBox="1">
            <a:spLocks noChangeArrowheads="1"/>
          </p:cNvSpPr>
          <p:nvPr/>
        </p:nvSpPr>
        <p:spPr>
          <a:xfrm>
            <a:off x="256435" y="904416"/>
            <a:ext cx="10737630" cy="5286412"/>
          </a:xfrm>
          <a:prstGeom prst="rect">
            <a:avLst/>
          </a:prstGeom>
        </p:spPr>
        <p:txBody>
          <a:bodyPr vert="horz" lIns="91440" tIns="45720" rIns="91440" bIns="45720" rtlCol="0">
            <a:normAutofit/>
          </a:bodyPr>
          <a:lstStyle>
            <a:lvl1pPr marL="0" indent="0" algn="ctr" defTabSz="914354"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800078" lvl="1" indent="-342900" algn="l">
              <a:lnSpc>
                <a:spcPct val="150000"/>
              </a:lnSpc>
              <a:buFont typeface="Wingdings" pitchFamily="2" charset="2"/>
              <a:buChar char="Ø"/>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1.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开放的源代码：所有的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源代码事实上都可以得到。</a:t>
            </a:r>
          </a:p>
          <a:p>
            <a:pPr marL="800078" lvl="1" indent="-342900" algn="l">
              <a:lnSpc>
                <a:spcPct val="150000"/>
              </a:lnSpc>
              <a:buFont typeface="Wingdings" pitchFamily="2" charset="2"/>
              <a:buChar char="Ø"/>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2. PHP</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是免费的。和其它技术相比，</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本身免费。</a:t>
            </a:r>
          </a:p>
          <a:p>
            <a:pPr marL="800078" lvl="1" indent="-342900" algn="l">
              <a:lnSpc>
                <a:spcPct val="150000"/>
              </a:lnSpc>
              <a:buFont typeface="Wingdings" pitchFamily="2" charset="2"/>
              <a:buChar char="Ø"/>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3. PHP</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的快捷性。程序开发快，运行快，技术本身容易学。嵌入</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HTML</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：因为</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可以嵌入</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HTML</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语言，它相对于其他语言，编辑简单，实用性强，更适合初学者。</a:t>
            </a:r>
          </a:p>
          <a:p>
            <a:pPr marL="800078" lvl="1" indent="-342900" algn="l">
              <a:lnSpc>
                <a:spcPct val="150000"/>
              </a:lnSpc>
              <a:buFont typeface="Wingdings" pitchFamily="2" charset="2"/>
              <a:buChar char="Ø"/>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4.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跨平台性强。由于</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是运行在服务器端的脚本，可以运行在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UNIX</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（包括</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Mac</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WINDOWS</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下。</a:t>
            </a:r>
          </a:p>
          <a:p>
            <a:pPr marL="800078" lvl="1" indent="-342900" algn="l">
              <a:lnSpc>
                <a:spcPct val="150000"/>
              </a:lnSpc>
              <a:buFont typeface="Wingdings" pitchFamily="2" charset="2"/>
              <a:buChar char="Ø"/>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5.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效率高。</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消耗比较少的系统资源。</a:t>
            </a:r>
          </a:p>
          <a:p>
            <a:pPr marL="800078" lvl="1" indent="-342900" algn="l">
              <a:lnSpc>
                <a:spcPct val="150000"/>
              </a:lnSpc>
              <a:buFont typeface="Wingdings" pitchFamily="2" charset="2"/>
              <a:buChar char="Ø"/>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6.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图像处理。用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动态创建图像。</a:t>
            </a:r>
          </a:p>
          <a:p>
            <a:pPr marL="800078" lvl="1" indent="-342900" algn="l">
              <a:lnSpc>
                <a:spcPct val="150000"/>
              </a:lnSpc>
              <a:buFont typeface="Wingdings" pitchFamily="2" charset="2"/>
              <a:buChar char="Ø"/>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7.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面向对象。现在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完全可以用来开发大型商业程序。</a:t>
            </a:r>
          </a:p>
          <a:p>
            <a:pPr marL="800078" lvl="1" indent="-342900" algn="l">
              <a:lnSpc>
                <a:spcPct val="150000"/>
              </a:lnSpc>
              <a:buFont typeface="Wingdings" pitchFamily="2" charset="2"/>
              <a:buChar char="Ø"/>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8.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专业专注。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PHP</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支持脚本语言为主，同为类</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语言。</a:t>
            </a:r>
          </a:p>
        </p:txBody>
      </p:sp>
    </p:spTree>
    <p:extLst>
      <p:ext uri="{BB962C8B-B14F-4D97-AF65-F5344CB8AC3E}">
        <p14:creationId xmlns:p14="http://schemas.microsoft.com/office/powerpoint/2010/main" val="200939757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ne&quot;,&quot;Name&quot;:&quot;无&quot;,&quot;HeaderHeight&quot;:0.0,&quot;FooterHeight&quot;:0.0,&quot;SideMargin&quot;:0.0,&quot;TopMargin&quot;:0.0,&quot;BottomMargin&quot;:0.0,&quot;IntervalMargin&quot;:0.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1397</TotalTime>
  <Words>6670</Words>
  <Application>Microsoft Macintosh PowerPoint</Application>
  <PresentationFormat>Widescreen</PresentationFormat>
  <Paragraphs>698</Paragraphs>
  <Slides>56</Slides>
  <Notes>18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56</vt:i4>
      </vt:variant>
    </vt:vector>
  </HeadingPairs>
  <TitlesOfParts>
    <vt:vector size="68" baseType="lpstr">
      <vt:lpstr>等线</vt:lpstr>
      <vt:lpstr>Microsoft YaHei</vt:lpstr>
      <vt:lpstr>Microsoft YaHei</vt:lpstr>
      <vt:lpstr>SimSun</vt:lpstr>
      <vt:lpstr>STKaiti</vt:lpstr>
      <vt:lpstr>STKaiti</vt:lpstr>
      <vt:lpstr>Arial</vt:lpstr>
      <vt:lpstr>Calibri</vt:lpstr>
      <vt:lpstr>Corbel</vt:lpstr>
      <vt:lpstr>Times New Roman</vt:lpstr>
      <vt:lpstr>Wingdings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 Hu</dc:creator>
  <cp:lastModifiedBy>Will Hu</cp:lastModifiedBy>
  <cp:revision>82</cp:revision>
  <dcterms:created xsi:type="dcterms:W3CDTF">2020-02-20T23:48:22Z</dcterms:created>
  <dcterms:modified xsi:type="dcterms:W3CDTF">2021-03-23T05:29:20Z</dcterms:modified>
</cp:coreProperties>
</file>